
<file path=[Content_Types].xml><?xml version="1.0" encoding="utf-8"?>
<Types xmlns="http://schemas.openxmlformats.org/package/2006/content-types">
  <Default Extension="bin" ContentType="image/unknown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94" r:id="rId2"/>
    <p:sldId id="295" r:id="rId3"/>
    <p:sldId id="258" r:id="rId4"/>
    <p:sldId id="291" r:id="rId5"/>
    <p:sldId id="296" r:id="rId6"/>
    <p:sldId id="265" r:id="rId7"/>
    <p:sldId id="280" r:id="rId8"/>
    <p:sldId id="306" r:id="rId9"/>
    <p:sldId id="281" r:id="rId10"/>
    <p:sldId id="282" r:id="rId11"/>
    <p:sldId id="307" r:id="rId12"/>
    <p:sldId id="25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6" autoAdjust="0"/>
    <p:restoredTop sz="94660"/>
  </p:normalViewPr>
  <p:slideViewPr>
    <p:cSldViewPr snapToGrid="0">
      <p:cViewPr varScale="1">
        <p:scale>
          <a:sx n="65" d="100"/>
          <a:sy n="65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71FE6B-EB0C-45A9-8446-335AECB83572}" type="datetimeFigureOut">
              <a:rPr lang="en-AU" smtClean="0"/>
              <a:t>2/08/2021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1AAAC8-F895-4F1A-8FF8-42818DC260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60332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F6B3F-3399-40F3-BDE7-356E63E7CC0F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55726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CF0C9-AD56-4B20-95D1-FE40CA50B4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915100-563C-4CA3-91B4-3875EC0B0A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8B33E-6CFD-4F91-B715-0C66CFFCA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61F9D-8E22-4318-B053-4AF9CE6454EE}" type="datetimeFigureOut">
              <a:rPr lang="en-AU" smtClean="0"/>
              <a:t>2/08/2021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A6F14-C858-4ECA-A69D-5C4BC9C48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DEC46-89EF-4CC1-9C10-BEC353029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17754-C595-4B3F-B1B4-F0C377A483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7786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C7342-C867-46D0-968F-10D3F510C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EAF9D1-B319-45A4-A5F9-9ECE0F15D0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F036D6-0457-4FA9-9290-A8559399F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61F9D-8E22-4318-B053-4AF9CE6454EE}" type="datetimeFigureOut">
              <a:rPr lang="en-AU" smtClean="0"/>
              <a:t>2/08/2021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13436A-E19E-4F59-93A6-575ACB469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32163-DAF9-4762-9C5A-8B624855F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17754-C595-4B3F-B1B4-F0C377A483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85257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F18CEA-87E8-4ED9-B415-323242DB70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9ED215-B4CF-4FBF-AAA0-ADDF070643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E2971-8F14-4678-BDFD-6B3A56D3B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61F9D-8E22-4318-B053-4AF9CE6454EE}" type="datetimeFigureOut">
              <a:rPr lang="en-AU" smtClean="0"/>
              <a:t>2/08/2021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949042-56EE-429B-8E8E-0394B8548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AF9A8-362C-4563-94D1-F20E277C6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17754-C595-4B3F-B1B4-F0C377A483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03818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C7220-D2D8-4870-B9FD-49A30DB77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2AF8B-EEED-423E-9885-C0059BDB2C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0F9C5-FD65-49D3-A3BD-6590D8903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61F9D-8E22-4318-B053-4AF9CE6454EE}" type="datetimeFigureOut">
              <a:rPr lang="en-AU" smtClean="0"/>
              <a:t>2/08/2021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0AD4B2-3141-4CA0-A40F-B407424DD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EF92A-CF8A-4B03-9DF8-6BD4E4945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17754-C595-4B3F-B1B4-F0C377A483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9131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D83FE-99F7-4059-949A-4309C3F8D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00EF7F-585D-4697-B690-73A581E21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B0F94-DFF2-4DA1-95AA-618625565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61F9D-8E22-4318-B053-4AF9CE6454EE}" type="datetimeFigureOut">
              <a:rPr lang="en-AU" smtClean="0"/>
              <a:t>2/08/2021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A2B6E-17F6-400A-A599-616E2A57E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455FE-690C-4C46-BA4F-CBA841668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17754-C595-4B3F-B1B4-F0C377A483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50525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89DB4-695B-4077-BE37-D269BC7AF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7A853-228F-40EF-8694-EBC798429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1EF078-6946-4FE3-9157-262205671B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C1A42F-ABBD-45BA-BAC8-535F335F9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61F9D-8E22-4318-B053-4AF9CE6454EE}" type="datetimeFigureOut">
              <a:rPr lang="en-AU" smtClean="0"/>
              <a:t>2/08/2021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0B0491-8E6E-4B10-A916-73F780876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1B0860-AFA9-415E-92E7-3AF8DCD0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17754-C595-4B3F-B1B4-F0C377A483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5060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E1416-3D05-434C-A0EF-D6398D7C6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F8E1A9-48DF-4940-9FA2-8D011E3033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746646-7537-4B9E-904B-381046F290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E7B871-8FAE-4C28-88D2-F38A1EE967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56021C-67FE-4E37-80F2-9267DE6A2C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5F6316-E128-42EC-A804-0BEF32237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61F9D-8E22-4318-B053-4AF9CE6454EE}" type="datetimeFigureOut">
              <a:rPr lang="en-AU" smtClean="0"/>
              <a:t>2/08/2021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80021B-95F1-4650-92C4-404C686E8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81E88A-8E5B-43D8-BAA8-50100B601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17754-C595-4B3F-B1B4-F0C377A483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5284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FA0A7-17C8-4095-8C8B-927D461B9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A83794-8B72-43F7-87E9-A005AD949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61F9D-8E22-4318-B053-4AF9CE6454EE}" type="datetimeFigureOut">
              <a:rPr lang="en-AU" smtClean="0"/>
              <a:t>2/08/2021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7F5C0E-DD7E-4EC4-8D64-58BAC56BA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D56629-4109-43AC-B2A7-C06D55DF2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17754-C595-4B3F-B1B4-F0C377A483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8146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B0BB7F-72EA-4003-A160-3382980ED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61F9D-8E22-4318-B053-4AF9CE6454EE}" type="datetimeFigureOut">
              <a:rPr lang="en-AU" smtClean="0"/>
              <a:t>2/08/2021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77C2C2-595F-4952-B8DF-DD3FB61CB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D1A376-6F1F-47F6-95C9-34EB656A0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17754-C595-4B3F-B1B4-F0C377A483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9297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8A7F8-F6E5-44A1-801D-FE333E5A0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FFF6E-3064-4B43-A5A1-79256278F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A18F31-9EBD-4E6B-B5D1-AD5B493ED2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6831B-9D46-4397-8084-A1722AB54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61F9D-8E22-4318-B053-4AF9CE6454EE}" type="datetimeFigureOut">
              <a:rPr lang="en-AU" smtClean="0"/>
              <a:t>2/08/2021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2D2094-939F-4EB4-809D-B9EAD319A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95A7FA-6C32-46EB-886E-FB2CF2E68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17754-C595-4B3F-B1B4-F0C377A483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6152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597D1-14BB-4728-974C-A7538AF8A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A41B52-5BC4-412B-9C5F-C108209570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54E561-6913-4D09-B71C-623B2D7FCE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EB15CE-BA22-4D7B-ADCA-1DE395FFC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61F9D-8E22-4318-B053-4AF9CE6454EE}" type="datetimeFigureOut">
              <a:rPr lang="en-AU" smtClean="0"/>
              <a:t>2/08/2021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8B291D-206D-477B-8A9B-D12F33FDD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5596C3-8B18-4BD3-8350-2C60FC553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17754-C595-4B3F-B1B4-F0C377A483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76319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8723A9-E9C3-41B0-88B1-55AC4387D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1A9FA5-E531-470E-926E-7BE894D1B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37F8C-6F12-4665-BB8F-7192388BCF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61F9D-8E22-4318-B053-4AF9CE6454EE}" type="datetimeFigureOut">
              <a:rPr lang="en-AU" smtClean="0"/>
              <a:t>2/08/2021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5C7E3-6B5F-445E-B630-84008F56EE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CAC87-B278-476C-9FE0-410DFB65D6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17754-C595-4B3F-B1B4-F0C377A483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4589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4.png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bin"/><Relationship Id="rId4" Type="http://schemas.openxmlformats.org/officeDocument/2006/relationships/image" Target="../media/image5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lobenewswire.com/news-release/2018/06/13/1521066/0/en/Survey-Reveals-Younger-Generations-Increasingly-Demand-Alignment-of-Brands-Values-with-Their-Own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7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5"/>
          <a:stretch/>
        </p:blipFill>
        <p:spPr>
          <a:xfrm>
            <a:off x="2344695" y="0"/>
            <a:ext cx="9847305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95A6FCF-B851-4DD3-A543-DD0B7F90703B}"/>
              </a:ext>
            </a:extLst>
          </p:cNvPr>
          <p:cNvSpPr/>
          <p:nvPr/>
        </p:nvSpPr>
        <p:spPr>
          <a:xfrm>
            <a:off x="-1" y="0"/>
            <a:ext cx="3792539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072319-6FDE-4B34-A970-D074619CFB78}"/>
              </a:ext>
            </a:extLst>
          </p:cNvPr>
          <p:cNvSpPr txBox="1"/>
          <p:nvPr/>
        </p:nvSpPr>
        <p:spPr>
          <a:xfrm>
            <a:off x="-6496" y="5314673"/>
            <a:ext cx="3799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Rockwell" panose="02060603020205020403" pitchFamily="18" charset="0"/>
              </a:rPr>
              <a:t>Enviro OFD</a:t>
            </a:r>
            <a:endParaRPr lang="en-AU" sz="3600" b="1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46" y="4533007"/>
            <a:ext cx="1429349" cy="622633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3" name="Picture 2" descr="A picture containing text, container, shelf, box&#10;&#10;Description automatically generated">
            <a:extLst>
              <a:ext uri="{FF2B5EF4-FFF2-40B4-BE49-F238E27FC236}">
                <a16:creationId xmlns:a16="http://schemas.microsoft.com/office/drawing/2014/main" id="{ED6799F1-025B-447F-827B-AC290604DE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22" y="426647"/>
            <a:ext cx="2103795" cy="394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72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7AF8908C-9EE3-494D-8CF8-230D18FA30C6}"/>
              </a:ext>
            </a:extLst>
          </p:cNvPr>
          <p:cNvGrpSpPr/>
          <p:nvPr/>
        </p:nvGrpSpPr>
        <p:grpSpPr>
          <a:xfrm>
            <a:off x="718594" y="830341"/>
            <a:ext cx="10754811" cy="6277159"/>
            <a:chOff x="2047957" y="939567"/>
            <a:chExt cx="9020798" cy="5131366"/>
          </a:xfrm>
        </p:grpSpPr>
        <p:pic>
          <p:nvPicPr>
            <p:cNvPr id="26" name="Picture 3" descr="F:\Trabajos\Envato\Graphic River\Duckson\Elements\laptop.png">
              <a:extLst>
                <a:ext uri="{FF2B5EF4-FFF2-40B4-BE49-F238E27FC236}">
                  <a16:creationId xmlns:a16="http://schemas.microsoft.com/office/drawing/2014/main" id="{73A65E6A-3296-4079-A035-7835DDEB62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7957" y="939567"/>
              <a:ext cx="9020798" cy="5131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BA3B80F-5735-4369-BB9C-ADB1EF510D36}"/>
                </a:ext>
              </a:extLst>
            </p:cNvPr>
            <p:cNvSpPr/>
            <p:nvPr/>
          </p:nvSpPr>
          <p:spPr>
            <a:xfrm>
              <a:off x="3822357" y="1400432"/>
              <a:ext cx="414082" cy="3492844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F530C11-78AE-4517-804C-3E3A4920FEBC}"/>
                </a:ext>
              </a:extLst>
            </p:cNvPr>
            <p:cNvSpPr/>
            <p:nvPr/>
          </p:nvSpPr>
          <p:spPr>
            <a:xfrm>
              <a:off x="8868410" y="1400432"/>
              <a:ext cx="425944" cy="3492843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9BAB9ABF-7E72-436E-A7C7-784276D017A4}"/>
              </a:ext>
            </a:extLst>
          </p:cNvPr>
          <p:cNvSpPr txBox="1">
            <a:spLocks/>
          </p:cNvSpPr>
          <p:nvPr/>
        </p:nvSpPr>
        <p:spPr>
          <a:xfrm>
            <a:off x="313944" y="342747"/>
            <a:ext cx="11623590" cy="432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latin typeface="Rockwell" panose="02060603020205020403" pitchFamily="18" charset="0"/>
              </a:rPr>
              <a:t>Enviro OFD Rebranding Animation </a:t>
            </a:r>
            <a:r>
              <a:rPr lang="en-US" sz="3600" b="1" u="sng" dirty="0">
                <a:latin typeface="Rockwell" panose="02060603020205020403" pitchFamily="18" charset="0"/>
              </a:rPr>
              <a:t>Naked Back</a:t>
            </a:r>
            <a:endParaRPr lang="en-AU" sz="3600" b="1" u="sng" dirty="0">
              <a:latin typeface="Rockwell" panose="02060603020205020403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60B1D69-9333-48AE-B89F-CBEBB9F9E4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237" y="6362476"/>
            <a:ext cx="882253" cy="43338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A5ADE77-E9DD-4728-BAA8-7D88026DD41C}"/>
              </a:ext>
            </a:extLst>
          </p:cNvPr>
          <p:cNvSpPr txBox="1"/>
          <p:nvPr/>
        </p:nvSpPr>
        <p:spPr>
          <a:xfrm>
            <a:off x="369689" y="6465632"/>
            <a:ext cx="7508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" dirty="0">
                <a:latin typeface="Century Gothic" panose="020B0502020202020204" pitchFamily="34" charset="0"/>
              </a:rPr>
              <a:t>All rights reserved to UFO Display Solutions. No part of this document or design concepts can be reproduced by any means, </a:t>
            </a:r>
          </a:p>
          <a:p>
            <a:r>
              <a:rPr lang="en-AU" sz="600" dirty="0">
                <a:latin typeface="Century Gothic" panose="020B0502020202020204" pitchFamily="34" charset="0"/>
              </a:rPr>
              <a:t>nor disclosed to any third party without the consent in writing of UFO Display Solutions.</a:t>
            </a:r>
          </a:p>
        </p:txBody>
      </p:sp>
      <p:sp>
        <p:nvSpPr>
          <p:cNvPr id="30" name="Content Placeholder 7">
            <a:extLst>
              <a:ext uri="{FF2B5EF4-FFF2-40B4-BE49-F238E27FC236}">
                <a16:creationId xmlns:a16="http://schemas.microsoft.com/office/drawing/2014/main" id="{06745DB4-1734-495D-98F7-1D98FD5F1B61}"/>
              </a:ext>
            </a:extLst>
          </p:cNvPr>
          <p:cNvSpPr txBox="1">
            <a:spLocks/>
          </p:cNvSpPr>
          <p:nvPr/>
        </p:nvSpPr>
        <p:spPr>
          <a:xfrm>
            <a:off x="92138" y="645767"/>
            <a:ext cx="4714613" cy="466314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b="1" i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AU Des. Appln. Nos. 202112957 </a:t>
            </a:r>
            <a:r>
              <a:rPr lang="en-AU" sz="1800" b="1" i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&amp; 202112957</a:t>
            </a:r>
            <a:r>
              <a:rPr lang="en-US" b="1" i="1" u="sng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930B9-7EBF-4146-8D34-A509B2D50410}" type="slidenum">
              <a:rPr lang="en-AU" smtClean="0"/>
              <a:pPr/>
              <a:t>10</a:t>
            </a:fld>
            <a:endParaRPr lang="en-AU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2908B6A-DE8D-49CC-BDCE-A395BD2E1F89}"/>
              </a:ext>
            </a:extLst>
          </p:cNvPr>
          <p:cNvGrpSpPr/>
          <p:nvPr/>
        </p:nvGrpSpPr>
        <p:grpSpPr>
          <a:xfrm>
            <a:off x="2834076" y="1394113"/>
            <a:ext cx="6523846" cy="4272768"/>
            <a:chOff x="3822357" y="1400432"/>
            <a:chExt cx="5471997" cy="349284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FFEEE9-3EB9-4E1B-92F3-ABC07DFC4EF8}"/>
                </a:ext>
              </a:extLst>
            </p:cNvPr>
            <p:cNvSpPr/>
            <p:nvPr/>
          </p:nvSpPr>
          <p:spPr>
            <a:xfrm>
              <a:off x="3822357" y="1400432"/>
              <a:ext cx="414082" cy="3492844"/>
            </a:xfrm>
            <a:prstGeom prst="rect">
              <a:avLst/>
            </a:prstGeom>
            <a:solidFill>
              <a:srgbClr val="8B8B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4B67AC8-8058-4C0D-9D87-5C36F114ABCE}"/>
                </a:ext>
              </a:extLst>
            </p:cNvPr>
            <p:cNvSpPr/>
            <p:nvPr/>
          </p:nvSpPr>
          <p:spPr>
            <a:xfrm>
              <a:off x="8868410" y="1400432"/>
              <a:ext cx="425944" cy="3492843"/>
            </a:xfrm>
            <a:prstGeom prst="rect">
              <a:avLst/>
            </a:prstGeom>
            <a:solidFill>
              <a:srgbClr val="8B8B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3" name="Enviro OFD_DUK_No Backing [Low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8305" t="10247" r="18254" b="7674"/>
          <a:stretch/>
        </p:blipFill>
        <p:spPr>
          <a:xfrm>
            <a:off x="3142832" y="1394113"/>
            <a:ext cx="5871156" cy="42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5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7AF8908C-9EE3-494D-8CF8-230D18FA30C6}"/>
              </a:ext>
            </a:extLst>
          </p:cNvPr>
          <p:cNvGrpSpPr/>
          <p:nvPr/>
        </p:nvGrpSpPr>
        <p:grpSpPr>
          <a:xfrm>
            <a:off x="718594" y="830341"/>
            <a:ext cx="10754811" cy="6277159"/>
            <a:chOff x="2047957" y="939567"/>
            <a:chExt cx="9020798" cy="5131366"/>
          </a:xfrm>
        </p:grpSpPr>
        <p:pic>
          <p:nvPicPr>
            <p:cNvPr id="26" name="Picture 3" descr="F:\Trabajos\Envato\Graphic River\Duckson\Elements\laptop.png">
              <a:extLst>
                <a:ext uri="{FF2B5EF4-FFF2-40B4-BE49-F238E27FC236}">
                  <a16:creationId xmlns:a16="http://schemas.microsoft.com/office/drawing/2014/main" id="{73A65E6A-3296-4079-A035-7835DDEB62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7957" y="939567"/>
              <a:ext cx="9020798" cy="5131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BA3B80F-5735-4369-BB9C-ADB1EF510D36}"/>
                </a:ext>
              </a:extLst>
            </p:cNvPr>
            <p:cNvSpPr/>
            <p:nvPr/>
          </p:nvSpPr>
          <p:spPr>
            <a:xfrm>
              <a:off x="3822357" y="1400432"/>
              <a:ext cx="414082" cy="3492844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F530C11-78AE-4517-804C-3E3A4920FEBC}"/>
                </a:ext>
              </a:extLst>
            </p:cNvPr>
            <p:cNvSpPr/>
            <p:nvPr/>
          </p:nvSpPr>
          <p:spPr>
            <a:xfrm>
              <a:off x="8868410" y="1400432"/>
              <a:ext cx="425944" cy="3492843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9BAB9ABF-7E72-436E-A7C7-784276D017A4}"/>
              </a:ext>
            </a:extLst>
          </p:cNvPr>
          <p:cNvSpPr txBox="1">
            <a:spLocks/>
          </p:cNvSpPr>
          <p:nvPr/>
        </p:nvSpPr>
        <p:spPr>
          <a:xfrm>
            <a:off x="313944" y="342747"/>
            <a:ext cx="11492438" cy="432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latin typeface="Rockwell" panose="02060603020205020403" pitchFamily="18" charset="0"/>
              </a:rPr>
              <a:t>Enviro OFD Rebranding Animation Full Dressed </a:t>
            </a:r>
            <a:endParaRPr lang="en-AU" sz="3600" b="1" dirty="0">
              <a:latin typeface="Rockwell" panose="02060603020205020403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60B1D69-9333-48AE-B89F-CBEBB9F9E4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237" y="6362476"/>
            <a:ext cx="882253" cy="43338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A5ADE77-E9DD-4728-BAA8-7D88026DD41C}"/>
              </a:ext>
            </a:extLst>
          </p:cNvPr>
          <p:cNvSpPr txBox="1"/>
          <p:nvPr/>
        </p:nvSpPr>
        <p:spPr>
          <a:xfrm>
            <a:off x="369689" y="6465632"/>
            <a:ext cx="7508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" dirty="0">
                <a:latin typeface="Century Gothic" panose="020B0502020202020204" pitchFamily="34" charset="0"/>
              </a:rPr>
              <a:t>All rights reserved to UFO Display Solutions. No part of this document or design concepts can be reproduced by any means, </a:t>
            </a:r>
          </a:p>
          <a:p>
            <a:r>
              <a:rPr lang="en-AU" sz="600" dirty="0">
                <a:latin typeface="Century Gothic" panose="020B0502020202020204" pitchFamily="34" charset="0"/>
              </a:rPr>
              <a:t>nor disclosed to any third party without the consent in writing of UFO Display Solutions.</a:t>
            </a:r>
          </a:p>
        </p:txBody>
      </p:sp>
      <p:sp>
        <p:nvSpPr>
          <p:cNvPr id="30" name="Content Placeholder 7">
            <a:extLst>
              <a:ext uri="{FF2B5EF4-FFF2-40B4-BE49-F238E27FC236}">
                <a16:creationId xmlns:a16="http://schemas.microsoft.com/office/drawing/2014/main" id="{06745DB4-1734-495D-98F7-1D98FD5F1B61}"/>
              </a:ext>
            </a:extLst>
          </p:cNvPr>
          <p:cNvSpPr txBox="1">
            <a:spLocks/>
          </p:cNvSpPr>
          <p:nvPr/>
        </p:nvSpPr>
        <p:spPr>
          <a:xfrm>
            <a:off x="92138" y="645767"/>
            <a:ext cx="4714613" cy="466314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b="1" i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AU Des. Appln. Nos. 202112957 </a:t>
            </a:r>
            <a:r>
              <a:rPr lang="en-AU" sz="1800" b="1" i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&amp; 202112957</a:t>
            </a:r>
            <a:r>
              <a:rPr lang="en-US" b="1" i="1" u="sng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930B9-7EBF-4146-8D34-A509B2D50410}" type="slidenum">
              <a:rPr lang="en-AU" smtClean="0"/>
              <a:pPr/>
              <a:t>11</a:t>
            </a:fld>
            <a:endParaRPr lang="en-AU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2908B6A-DE8D-49CC-BDCE-A395BD2E1F89}"/>
              </a:ext>
            </a:extLst>
          </p:cNvPr>
          <p:cNvGrpSpPr/>
          <p:nvPr/>
        </p:nvGrpSpPr>
        <p:grpSpPr>
          <a:xfrm>
            <a:off x="2834076" y="1394113"/>
            <a:ext cx="6523846" cy="4272768"/>
            <a:chOff x="3822357" y="1400432"/>
            <a:chExt cx="5471997" cy="349284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FFEEE9-3EB9-4E1B-92F3-ABC07DFC4EF8}"/>
                </a:ext>
              </a:extLst>
            </p:cNvPr>
            <p:cNvSpPr/>
            <p:nvPr/>
          </p:nvSpPr>
          <p:spPr>
            <a:xfrm>
              <a:off x="3822357" y="1400432"/>
              <a:ext cx="414082" cy="3492844"/>
            </a:xfrm>
            <a:prstGeom prst="rect">
              <a:avLst/>
            </a:prstGeom>
            <a:solidFill>
              <a:srgbClr val="8B8B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4B67AC8-8058-4C0D-9D87-5C36F114ABCE}"/>
                </a:ext>
              </a:extLst>
            </p:cNvPr>
            <p:cNvSpPr/>
            <p:nvPr/>
          </p:nvSpPr>
          <p:spPr>
            <a:xfrm>
              <a:off x="8868410" y="1400432"/>
              <a:ext cx="425944" cy="3492843"/>
            </a:xfrm>
            <a:prstGeom prst="rect">
              <a:avLst/>
            </a:prstGeom>
            <a:solidFill>
              <a:srgbClr val="8B8B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2" name="Enviro OFD_DUK_Full [Low]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8278" t="10689" r="18351" b="6742"/>
          <a:stretch/>
        </p:blipFill>
        <p:spPr>
          <a:xfrm>
            <a:off x="3168388" y="1394114"/>
            <a:ext cx="5829953" cy="427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2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0B1D69-9333-48AE-B89F-CBEBB9F9E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237" y="6362476"/>
            <a:ext cx="882253" cy="4333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5ADE77-E9DD-4728-BAA8-7D88026DD41C}"/>
              </a:ext>
            </a:extLst>
          </p:cNvPr>
          <p:cNvSpPr txBox="1"/>
          <p:nvPr/>
        </p:nvSpPr>
        <p:spPr>
          <a:xfrm>
            <a:off x="369689" y="6465632"/>
            <a:ext cx="7508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" dirty="0">
                <a:latin typeface="Century Gothic" panose="020B0502020202020204" pitchFamily="34" charset="0"/>
              </a:rPr>
              <a:t>All rights reserved to UFO Display Solutions. No part of this document or design concepts can be reproduced by any means, </a:t>
            </a:r>
          </a:p>
          <a:p>
            <a:r>
              <a:rPr lang="en-AU" sz="600" dirty="0">
                <a:latin typeface="Century Gothic" panose="020B0502020202020204" pitchFamily="34" charset="0"/>
              </a:rPr>
              <a:t>nor disclosed to any third party without the consent in writing of UFO Display Solutions.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4101737" y="1477977"/>
            <a:ext cx="4058194" cy="4058194"/>
            <a:chOff x="4101737" y="1367249"/>
            <a:chExt cx="4058194" cy="4058194"/>
          </a:xfrm>
        </p:grpSpPr>
        <p:sp>
          <p:nvSpPr>
            <p:cNvPr id="4" name="Oval 3"/>
            <p:cNvSpPr/>
            <p:nvPr/>
          </p:nvSpPr>
          <p:spPr>
            <a:xfrm>
              <a:off x="4227784" y="1493296"/>
              <a:ext cx="3806101" cy="380610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" name="Text Placeholder 3">
              <a:extLst>
                <a:ext uri="{FF2B5EF4-FFF2-40B4-BE49-F238E27FC236}">
                  <a16:creationId xmlns:a16="http://schemas.microsoft.com/office/drawing/2014/main" id="{C5BBE306-77CC-488A-A6A9-0E196B649C10}"/>
                </a:ext>
              </a:extLst>
            </p:cNvPr>
            <p:cNvSpPr txBox="1">
              <a:spLocks/>
            </p:cNvSpPr>
            <p:nvPr/>
          </p:nvSpPr>
          <p:spPr>
            <a:xfrm>
              <a:off x="4516231" y="2161575"/>
              <a:ext cx="3229206" cy="246954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1800" b="1" dirty="0">
                  <a:solidFill>
                    <a:schemeClr val="bg1"/>
                  </a:solidFill>
                  <a:latin typeface="+mj-lt"/>
                  <a:cs typeface="Dubai Light" panose="020B0303030403030204" pitchFamily="34" charset="-78"/>
                </a:rPr>
                <a:t>UFO will provide </a:t>
              </a:r>
            </a:p>
            <a:p>
              <a:pPr algn="ctr"/>
              <a:r>
                <a:rPr lang="en-AU" sz="1800" b="1" dirty="0">
                  <a:solidFill>
                    <a:schemeClr val="bg1"/>
                  </a:solidFill>
                  <a:latin typeface="+mj-lt"/>
                  <a:cs typeface="Dubai Light" panose="020B0303030403030204" pitchFamily="34" charset="-78"/>
                </a:rPr>
                <a:t>the following services:</a:t>
              </a:r>
              <a:endParaRPr lang="en-AU" sz="1800" b="1" dirty="0">
                <a:solidFill>
                  <a:schemeClr val="bg1"/>
                </a:solidFill>
                <a:latin typeface="+mj-lt"/>
              </a:endParaRPr>
            </a:p>
            <a:p>
              <a:pPr marL="285750" indent="-285750" algn="ctr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bg1"/>
                  </a:solidFill>
                  <a:latin typeface="+mj-lt"/>
                  <a:cs typeface="Dubai Light" panose="020B0303030403030204" pitchFamily="34" charset="-78"/>
                </a:rPr>
                <a:t>Receipt of artwork from Retailer/FMCG/Design studio</a:t>
              </a:r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bg1"/>
                  </a:solidFill>
                  <a:latin typeface="+mj-lt"/>
                  <a:cs typeface="Dubai Light" panose="020B0303030403030204" pitchFamily="34" charset="-78"/>
                </a:rPr>
                <a:t>Pre-flights artwork to make sure the artwork is correct</a:t>
              </a:r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bg1"/>
                  </a:solidFill>
                  <a:latin typeface="+mj-lt"/>
                  <a:cs typeface="Dubai Light" panose="020B0303030403030204" pitchFamily="34" charset="-78"/>
                </a:rPr>
                <a:t>Print wrap to ensure recycled integrity</a:t>
              </a:r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bg1"/>
                  </a:solidFill>
                  <a:latin typeface="+mj-lt"/>
                  <a:cs typeface="Dubai Light" panose="020B0303030403030204" pitchFamily="34" charset="-78"/>
                </a:rPr>
                <a:t>Tracks specific delivery location</a:t>
              </a:r>
              <a:endParaRPr lang="en-AU" sz="1800" dirty="0">
                <a:solidFill>
                  <a:schemeClr val="bg1"/>
                </a:solidFill>
                <a:latin typeface="+mj-lt"/>
                <a:cs typeface="Dubai Light" panose="020B0303030403030204" pitchFamily="34" charset="-78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4101737" y="1367249"/>
              <a:ext cx="4058194" cy="4058194"/>
            </a:xfrm>
            <a:prstGeom prst="ellipse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7481831" y="1053340"/>
            <a:ext cx="3568233" cy="4907468"/>
            <a:chOff x="7481831" y="1053340"/>
            <a:chExt cx="3568233" cy="4907468"/>
          </a:xfrm>
        </p:grpSpPr>
        <p:grpSp>
          <p:nvGrpSpPr>
            <p:cNvPr id="11" name="Group 10"/>
            <p:cNvGrpSpPr/>
            <p:nvPr/>
          </p:nvGrpSpPr>
          <p:grpSpPr>
            <a:xfrm>
              <a:off x="8917145" y="1053340"/>
              <a:ext cx="1027612" cy="1027612"/>
              <a:chOff x="9874085" y="627017"/>
              <a:chExt cx="1027612" cy="1027612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9874085" y="627017"/>
                <a:ext cx="1027612" cy="1027612"/>
                <a:chOff x="9864633" y="627017"/>
                <a:chExt cx="1338944" cy="1338944"/>
              </a:xfrm>
            </p:grpSpPr>
            <p:sp>
              <p:nvSpPr>
                <p:cNvPr id="7" name="Oval 6"/>
                <p:cNvSpPr/>
                <p:nvPr/>
              </p:nvSpPr>
              <p:spPr>
                <a:xfrm>
                  <a:off x="9864633" y="627017"/>
                  <a:ext cx="1338944" cy="1338944"/>
                </a:xfrm>
                <a:prstGeom prst="ellipse">
                  <a:avLst/>
                </a:prstGeom>
                <a:noFill/>
                <a:ln w="3810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>
                  <a:off x="9965869" y="728253"/>
                  <a:ext cx="1136473" cy="1136473"/>
                </a:xfrm>
                <a:prstGeom prst="ellipse">
                  <a:avLst/>
                </a:prstGeom>
                <a:solidFill>
                  <a:srgbClr val="00B0F0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</p:grpSp>
          <p:sp>
            <p:nvSpPr>
              <p:cNvPr id="10" name="Text Placeholder 3">
                <a:extLst>
                  <a:ext uri="{FF2B5EF4-FFF2-40B4-BE49-F238E27FC236}">
                    <a16:creationId xmlns:a16="http://schemas.microsoft.com/office/drawing/2014/main" id="{C5BBE306-77CC-488A-A6A9-0E196B649C1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07432" y="819063"/>
                <a:ext cx="960919" cy="643520"/>
              </a:xfrm>
              <a:prstGeom prst="rect">
                <a:avLst/>
              </a:prstGeom>
            </p:spPr>
            <p:txBody>
              <a:bodyPr vert="horz" lIns="91440" tIns="45720" rIns="91440" bIns="45720" rtlCol="0" anchor="ctr"/>
              <a:lstStyle>
                <a:defPPr>
                  <a:defRPr lang="en-US"/>
                </a:defPPr>
                <a:lvl1pPr marL="0" algn="r" defTabSz="914400" rtl="0" eaLnBrk="1" latinLnBrk="0" hangingPunct="1">
                  <a:defRPr sz="1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sz="1400" b="1" dirty="0">
                    <a:solidFill>
                      <a:schemeClr val="bg1"/>
                    </a:solidFill>
                    <a:latin typeface="+mj-lt"/>
                    <a:cs typeface="Dubai Light" panose="020B0303030403030204" pitchFamily="34" charset="-78"/>
                  </a:rPr>
                  <a:t>Direct </a:t>
                </a:r>
              </a:p>
              <a:p>
                <a:pPr algn="ctr"/>
                <a:r>
                  <a:rPr lang="en-GB" sz="1400" b="1" dirty="0">
                    <a:solidFill>
                      <a:schemeClr val="bg1"/>
                    </a:solidFill>
                    <a:latin typeface="+mj-lt"/>
                    <a:cs typeface="Dubai Light" panose="020B0303030403030204" pitchFamily="34" charset="-78"/>
                  </a:rPr>
                  <a:t>to Store</a:t>
                </a:r>
                <a:endParaRPr lang="en-AU" sz="1400" dirty="0">
                  <a:solidFill>
                    <a:schemeClr val="bg1"/>
                  </a:solidFill>
                  <a:latin typeface="+mj-lt"/>
                  <a:cs typeface="Dubai Light" panose="020B0303030403030204" pitchFamily="34" charset="-78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10022452" y="2346625"/>
              <a:ext cx="1027612" cy="1027612"/>
              <a:chOff x="9874085" y="627017"/>
              <a:chExt cx="1027612" cy="1027612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9874085" y="627017"/>
                <a:ext cx="1027612" cy="1027612"/>
                <a:chOff x="9864633" y="627017"/>
                <a:chExt cx="1338944" cy="1338944"/>
              </a:xfrm>
            </p:grpSpPr>
            <p:sp>
              <p:nvSpPr>
                <p:cNvPr id="16" name="Oval 15"/>
                <p:cNvSpPr/>
                <p:nvPr/>
              </p:nvSpPr>
              <p:spPr>
                <a:xfrm>
                  <a:off x="9864633" y="627017"/>
                  <a:ext cx="1338944" cy="1338944"/>
                </a:xfrm>
                <a:prstGeom prst="ellipse">
                  <a:avLst/>
                </a:prstGeom>
                <a:noFill/>
                <a:ln w="38100">
                  <a:solidFill>
                    <a:srgbClr val="0EA99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>
                  <a:off x="9965869" y="728253"/>
                  <a:ext cx="1136473" cy="1136473"/>
                </a:xfrm>
                <a:prstGeom prst="ellipse">
                  <a:avLst/>
                </a:prstGeom>
                <a:solidFill>
                  <a:srgbClr val="0EA99B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</p:grpSp>
          <p:sp>
            <p:nvSpPr>
              <p:cNvPr id="15" name="Text Placeholder 3">
                <a:extLst>
                  <a:ext uri="{FF2B5EF4-FFF2-40B4-BE49-F238E27FC236}">
                    <a16:creationId xmlns:a16="http://schemas.microsoft.com/office/drawing/2014/main" id="{C5BBE306-77CC-488A-A6A9-0E196B649C1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07432" y="819063"/>
                <a:ext cx="960919" cy="643520"/>
              </a:xfrm>
              <a:prstGeom prst="rect">
                <a:avLst/>
              </a:prstGeom>
            </p:spPr>
            <p:txBody>
              <a:bodyPr vert="horz" lIns="91440" tIns="45720" rIns="91440" bIns="45720" rtlCol="0" anchor="ctr"/>
              <a:lstStyle>
                <a:defPPr>
                  <a:defRPr lang="en-US"/>
                </a:defPPr>
                <a:lvl1pPr marL="0" algn="r" defTabSz="914400" rtl="0" eaLnBrk="1" latinLnBrk="0" hangingPunct="1">
                  <a:defRPr sz="1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b="1" dirty="0">
                    <a:solidFill>
                      <a:schemeClr val="bg1"/>
                    </a:solidFill>
                    <a:latin typeface="+mj-lt"/>
                    <a:cs typeface="Dubai Light" panose="020B0303030403030204" pitchFamily="34" charset="-78"/>
                  </a:rPr>
                  <a:t>Direct to Distribution Centre</a:t>
                </a:r>
                <a:endParaRPr lang="en-AU" dirty="0">
                  <a:solidFill>
                    <a:schemeClr val="bg1"/>
                  </a:solidFill>
                  <a:latin typeface="+mj-lt"/>
                  <a:cs typeface="Dubai Light" panose="020B0303030403030204" pitchFamily="34" charset="-78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10022452" y="3714234"/>
              <a:ext cx="1027612" cy="1027612"/>
              <a:chOff x="9874085" y="627017"/>
              <a:chExt cx="1027612" cy="1027612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9874085" y="627017"/>
                <a:ext cx="1027612" cy="1027612"/>
                <a:chOff x="9864633" y="627017"/>
                <a:chExt cx="1338944" cy="1338944"/>
              </a:xfrm>
            </p:grpSpPr>
            <p:sp>
              <p:nvSpPr>
                <p:cNvPr id="21" name="Oval 20"/>
                <p:cNvSpPr/>
                <p:nvPr/>
              </p:nvSpPr>
              <p:spPr>
                <a:xfrm>
                  <a:off x="9864633" y="627017"/>
                  <a:ext cx="1338944" cy="1338944"/>
                </a:xfrm>
                <a:prstGeom prst="ellipse">
                  <a:avLst/>
                </a:prstGeom>
                <a:noFill/>
                <a:ln w="38100">
                  <a:solidFill>
                    <a:srgbClr val="F8AF2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22" name="Oval 21"/>
                <p:cNvSpPr/>
                <p:nvPr/>
              </p:nvSpPr>
              <p:spPr>
                <a:xfrm>
                  <a:off x="9965869" y="728253"/>
                  <a:ext cx="1136473" cy="1136473"/>
                </a:xfrm>
                <a:prstGeom prst="ellipse">
                  <a:avLst/>
                </a:prstGeom>
                <a:solidFill>
                  <a:srgbClr val="F8AF2C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</p:grpSp>
          <p:sp>
            <p:nvSpPr>
              <p:cNvPr id="20" name="Text Placeholder 3">
                <a:extLst>
                  <a:ext uri="{FF2B5EF4-FFF2-40B4-BE49-F238E27FC236}">
                    <a16:creationId xmlns:a16="http://schemas.microsoft.com/office/drawing/2014/main" id="{C5BBE306-77CC-488A-A6A9-0E196B649C1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07432" y="819063"/>
                <a:ext cx="960919" cy="643520"/>
              </a:xfrm>
              <a:prstGeom prst="rect">
                <a:avLst/>
              </a:prstGeom>
            </p:spPr>
            <p:txBody>
              <a:bodyPr vert="horz" lIns="91440" tIns="45720" rIns="91440" bIns="45720" rtlCol="0" anchor="ctr"/>
              <a:lstStyle>
                <a:defPPr>
                  <a:defRPr lang="en-US"/>
                </a:defPPr>
                <a:lvl1pPr marL="0" algn="r" defTabSz="914400" rtl="0" eaLnBrk="1" latinLnBrk="0" hangingPunct="1">
                  <a:defRPr sz="1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sz="1400" b="1" dirty="0">
                    <a:solidFill>
                      <a:schemeClr val="bg1"/>
                    </a:solidFill>
                    <a:latin typeface="+mj-lt"/>
                    <a:cs typeface="Dubai Light" panose="020B0303030403030204" pitchFamily="34" charset="-78"/>
                  </a:rPr>
                  <a:t>Direct </a:t>
                </a:r>
              </a:p>
              <a:p>
                <a:pPr algn="ctr"/>
                <a:r>
                  <a:rPr lang="en-GB" sz="1400" b="1" dirty="0">
                    <a:solidFill>
                      <a:schemeClr val="bg1"/>
                    </a:solidFill>
                    <a:latin typeface="+mj-lt"/>
                    <a:cs typeface="Dubai Light" panose="020B0303030403030204" pitchFamily="34" charset="-78"/>
                  </a:rPr>
                  <a:t>to Merch</a:t>
                </a:r>
                <a:endParaRPr lang="en-AU" sz="1400" dirty="0">
                  <a:solidFill>
                    <a:schemeClr val="bg1"/>
                  </a:solidFill>
                  <a:latin typeface="+mj-lt"/>
                  <a:cs typeface="Dubai Light" panose="020B0303030403030204" pitchFamily="34" charset="-78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8917145" y="4933196"/>
              <a:ext cx="1053932" cy="1027612"/>
              <a:chOff x="9874085" y="627017"/>
              <a:chExt cx="1053932" cy="1027612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9874085" y="627017"/>
                <a:ext cx="1027612" cy="1027612"/>
                <a:chOff x="9864633" y="627017"/>
                <a:chExt cx="1338944" cy="1338944"/>
              </a:xfrm>
            </p:grpSpPr>
            <p:sp>
              <p:nvSpPr>
                <p:cNvPr id="26" name="Oval 25"/>
                <p:cNvSpPr/>
                <p:nvPr/>
              </p:nvSpPr>
              <p:spPr>
                <a:xfrm>
                  <a:off x="9864633" y="627017"/>
                  <a:ext cx="1338944" cy="1338944"/>
                </a:xfrm>
                <a:prstGeom prst="ellipse">
                  <a:avLst/>
                </a:prstGeom>
                <a:noFill/>
                <a:ln w="38100">
                  <a:solidFill>
                    <a:srgbClr val="A03CB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9965869" y="728253"/>
                  <a:ext cx="1136473" cy="1136473"/>
                </a:xfrm>
                <a:prstGeom prst="ellipse">
                  <a:avLst/>
                </a:prstGeom>
                <a:solidFill>
                  <a:srgbClr val="A03CB4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</p:grpSp>
          <p:sp>
            <p:nvSpPr>
              <p:cNvPr id="25" name="Text Placeholder 3">
                <a:extLst>
                  <a:ext uri="{FF2B5EF4-FFF2-40B4-BE49-F238E27FC236}">
                    <a16:creationId xmlns:a16="http://schemas.microsoft.com/office/drawing/2014/main" id="{C5BBE306-77CC-488A-A6A9-0E196B649C1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00404" y="927301"/>
                <a:ext cx="1027613" cy="535281"/>
              </a:xfrm>
              <a:prstGeom prst="rect">
                <a:avLst/>
              </a:prstGeom>
            </p:spPr>
            <p:txBody>
              <a:bodyPr vert="horz" lIns="91440" tIns="45720" rIns="91440" bIns="45720" rtlCol="0" anchor="ctr"/>
              <a:lstStyle>
                <a:defPPr>
                  <a:defRPr lang="en-US"/>
                </a:defPPr>
                <a:lvl1pPr marL="0" algn="r" defTabSz="914400" rtl="0" eaLnBrk="1" latinLnBrk="0" hangingPunct="1">
                  <a:defRPr sz="1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b="1" dirty="0">
                    <a:solidFill>
                      <a:schemeClr val="bg1"/>
                    </a:solidFill>
                    <a:latin typeface="+mj-lt"/>
                    <a:cs typeface="Dubai Light" panose="020B0303030403030204" pitchFamily="34" charset="-78"/>
                  </a:rPr>
                  <a:t>Merchandise services</a:t>
                </a:r>
                <a:endParaRPr lang="en-AU" dirty="0">
                  <a:solidFill>
                    <a:schemeClr val="bg1"/>
                  </a:solidFill>
                  <a:latin typeface="+mj-lt"/>
                  <a:cs typeface="Dubai Light" panose="020B0303030403030204" pitchFamily="34" charset="-78"/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7565622" y="1567145"/>
              <a:ext cx="1351523" cy="505141"/>
              <a:chOff x="7565622" y="1567145"/>
              <a:chExt cx="1351523" cy="505141"/>
            </a:xfrm>
          </p:grpSpPr>
          <p:cxnSp>
            <p:nvCxnSpPr>
              <p:cNvPr id="43" name="Straight Connector 42"/>
              <p:cNvCxnSpPr>
                <a:stCxn id="6" idx="7"/>
              </p:cNvCxnSpPr>
              <p:nvPr/>
            </p:nvCxnSpPr>
            <p:spPr>
              <a:xfrm flipV="1">
                <a:off x="7565622" y="1567145"/>
                <a:ext cx="553510" cy="505141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>
                <a:endCxn id="7" idx="2"/>
              </p:cNvCxnSpPr>
              <p:nvPr/>
            </p:nvCxnSpPr>
            <p:spPr>
              <a:xfrm>
                <a:off x="8105737" y="1567146"/>
                <a:ext cx="811408" cy="0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Oval 50"/>
            <p:cNvSpPr/>
            <p:nvPr/>
          </p:nvSpPr>
          <p:spPr>
            <a:xfrm>
              <a:off x="7481832" y="2002088"/>
              <a:ext cx="167579" cy="16757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53" name="Group 52"/>
            <p:cNvGrpSpPr/>
            <p:nvPr/>
          </p:nvGrpSpPr>
          <p:grpSpPr>
            <a:xfrm flipV="1">
              <a:off x="7565633" y="4933196"/>
              <a:ext cx="1351523" cy="505140"/>
              <a:chOff x="7565622" y="1567146"/>
              <a:chExt cx="1351523" cy="505140"/>
            </a:xfrm>
          </p:grpSpPr>
          <p:cxnSp>
            <p:nvCxnSpPr>
              <p:cNvPr id="54" name="Straight Connector 53"/>
              <p:cNvCxnSpPr/>
              <p:nvPr/>
            </p:nvCxnSpPr>
            <p:spPr>
              <a:xfrm flipV="1">
                <a:off x="7565622" y="1567146"/>
                <a:ext cx="553499" cy="505140"/>
              </a:xfrm>
              <a:prstGeom prst="line">
                <a:avLst/>
              </a:prstGeom>
              <a:ln w="38100">
                <a:solidFill>
                  <a:srgbClr val="A03CB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>
                <a:off x="8105737" y="1567146"/>
                <a:ext cx="811408" cy="0"/>
              </a:xfrm>
              <a:prstGeom prst="straightConnector1">
                <a:avLst/>
              </a:prstGeom>
              <a:ln w="38100">
                <a:solidFill>
                  <a:srgbClr val="A03CB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Oval 57"/>
            <p:cNvSpPr/>
            <p:nvPr/>
          </p:nvSpPr>
          <p:spPr>
            <a:xfrm>
              <a:off x="7481831" y="4844482"/>
              <a:ext cx="167579" cy="167579"/>
            </a:xfrm>
            <a:prstGeom prst="ellipse">
              <a:avLst/>
            </a:prstGeom>
            <a:solidFill>
              <a:srgbClr val="A03C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60" name="Straight Arrow Connector 59"/>
            <p:cNvCxnSpPr>
              <a:endCxn id="16" idx="2"/>
            </p:cNvCxnSpPr>
            <p:nvPr/>
          </p:nvCxnSpPr>
          <p:spPr>
            <a:xfrm>
              <a:off x="8033885" y="2860431"/>
              <a:ext cx="1988567" cy="0"/>
            </a:xfrm>
            <a:prstGeom prst="straightConnector1">
              <a:avLst/>
            </a:prstGeom>
            <a:ln w="38100">
              <a:solidFill>
                <a:srgbClr val="0EA99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/>
            <p:cNvSpPr/>
            <p:nvPr/>
          </p:nvSpPr>
          <p:spPr>
            <a:xfrm>
              <a:off x="7966769" y="2776641"/>
              <a:ext cx="167579" cy="167579"/>
            </a:xfrm>
            <a:prstGeom prst="ellipse">
              <a:avLst/>
            </a:prstGeom>
            <a:solidFill>
              <a:srgbClr val="0EA9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63" name="Straight Arrow Connector 62"/>
            <p:cNvCxnSpPr>
              <a:stCxn id="64" idx="6"/>
              <a:endCxn id="21" idx="2"/>
            </p:cNvCxnSpPr>
            <p:nvPr/>
          </p:nvCxnSpPr>
          <p:spPr>
            <a:xfrm flipV="1">
              <a:off x="8101306" y="4228040"/>
              <a:ext cx="1921146" cy="801"/>
            </a:xfrm>
            <a:prstGeom prst="straightConnector1">
              <a:avLst/>
            </a:prstGeom>
            <a:ln w="38100">
              <a:solidFill>
                <a:srgbClr val="F8AF2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/>
            <p:cNvSpPr/>
            <p:nvPr/>
          </p:nvSpPr>
          <p:spPr>
            <a:xfrm>
              <a:off x="7933727" y="4145051"/>
              <a:ext cx="167579" cy="167579"/>
            </a:xfrm>
            <a:prstGeom prst="ellipse">
              <a:avLst/>
            </a:prstGeom>
            <a:solidFill>
              <a:srgbClr val="F8AF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36" name="Group 135"/>
          <p:cNvGrpSpPr/>
          <p:nvPr/>
        </p:nvGrpSpPr>
        <p:grpSpPr>
          <a:xfrm flipH="1">
            <a:off x="2331073" y="1053340"/>
            <a:ext cx="1027612" cy="1027612"/>
            <a:chOff x="9874085" y="627017"/>
            <a:chExt cx="1027612" cy="1027612"/>
          </a:xfrm>
        </p:grpSpPr>
        <p:grpSp>
          <p:nvGrpSpPr>
            <p:cNvPr id="164" name="Group 163"/>
            <p:cNvGrpSpPr/>
            <p:nvPr/>
          </p:nvGrpSpPr>
          <p:grpSpPr>
            <a:xfrm>
              <a:off x="9874085" y="627017"/>
              <a:ext cx="1027612" cy="1027612"/>
              <a:chOff x="9864633" y="627017"/>
              <a:chExt cx="1338944" cy="1338944"/>
            </a:xfrm>
          </p:grpSpPr>
          <p:sp>
            <p:nvSpPr>
              <p:cNvPr id="166" name="Oval 165"/>
              <p:cNvSpPr/>
              <p:nvPr/>
            </p:nvSpPr>
            <p:spPr>
              <a:xfrm>
                <a:off x="9864633" y="627017"/>
                <a:ext cx="1338944" cy="1338944"/>
              </a:xfrm>
              <a:prstGeom prst="ellipse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9965869" y="728253"/>
                <a:ext cx="1136473" cy="1136473"/>
              </a:xfrm>
              <a:prstGeom prst="ellipse">
                <a:avLst/>
              </a:prstGeom>
              <a:solidFill>
                <a:srgbClr val="7030A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165" name="Text Placeholder 3">
              <a:extLst>
                <a:ext uri="{FF2B5EF4-FFF2-40B4-BE49-F238E27FC236}">
                  <a16:creationId xmlns:a16="http://schemas.microsoft.com/office/drawing/2014/main" id="{C5BBE306-77CC-488A-A6A9-0E196B649C10}"/>
                </a:ext>
              </a:extLst>
            </p:cNvPr>
            <p:cNvSpPr txBox="1">
              <a:spLocks/>
            </p:cNvSpPr>
            <p:nvPr/>
          </p:nvSpPr>
          <p:spPr>
            <a:xfrm>
              <a:off x="9907432" y="819063"/>
              <a:ext cx="960919" cy="643520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+mj-lt"/>
                  <a:cs typeface="Dubai Light" panose="020B0303030403030204" pitchFamily="34" charset="-78"/>
                </a:rPr>
                <a:t>Retailer</a:t>
              </a:r>
              <a:endParaRPr lang="en-AU" sz="1400" dirty="0">
                <a:solidFill>
                  <a:schemeClr val="bg1"/>
                </a:solidFill>
                <a:latin typeface="+mj-lt"/>
                <a:cs typeface="Dubai Light" panose="020B0303030403030204" pitchFamily="34" charset="-78"/>
              </a:endParaRPr>
            </a:p>
          </p:txBody>
        </p:sp>
      </p:grpSp>
      <p:grpSp>
        <p:nvGrpSpPr>
          <p:cNvPr id="137" name="Group 136"/>
          <p:cNvGrpSpPr/>
          <p:nvPr/>
        </p:nvGrpSpPr>
        <p:grpSpPr>
          <a:xfrm flipH="1">
            <a:off x="1198221" y="2346625"/>
            <a:ext cx="1027612" cy="1027612"/>
            <a:chOff x="9874085" y="627017"/>
            <a:chExt cx="1027612" cy="1027612"/>
          </a:xfrm>
        </p:grpSpPr>
        <p:grpSp>
          <p:nvGrpSpPr>
            <p:cNvPr id="160" name="Group 159"/>
            <p:cNvGrpSpPr/>
            <p:nvPr/>
          </p:nvGrpSpPr>
          <p:grpSpPr>
            <a:xfrm>
              <a:off x="9874085" y="627017"/>
              <a:ext cx="1027612" cy="1027612"/>
              <a:chOff x="9864633" y="627017"/>
              <a:chExt cx="1338944" cy="1338944"/>
            </a:xfrm>
          </p:grpSpPr>
          <p:sp>
            <p:nvSpPr>
              <p:cNvPr id="162" name="Oval 161"/>
              <p:cNvSpPr/>
              <p:nvPr/>
            </p:nvSpPr>
            <p:spPr>
              <a:xfrm>
                <a:off x="9864633" y="627017"/>
                <a:ext cx="1338944" cy="1338944"/>
              </a:xfrm>
              <a:prstGeom prst="ellipse">
                <a:avLst/>
              </a:prstGeom>
              <a:noFill/>
              <a:ln w="38100">
                <a:solidFill>
                  <a:srgbClr val="141B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9965869" y="728253"/>
                <a:ext cx="1136473" cy="1136473"/>
              </a:xfrm>
              <a:prstGeom prst="ellipse">
                <a:avLst/>
              </a:prstGeom>
              <a:solidFill>
                <a:srgbClr val="141BA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161" name="Text Placeholder 3">
              <a:extLst>
                <a:ext uri="{FF2B5EF4-FFF2-40B4-BE49-F238E27FC236}">
                  <a16:creationId xmlns:a16="http://schemas.microsoft.com/office/drawing/2014/main" id="{C5BBE306-77CC-488A-A6A9-0E196B649C10}"/>
                </a:ext>
              </a:extLst>
            </p:cNvPr>
            <p:cNvSpPr txBox="1">
              <a:spLocks/>
            </p:cNvSpPr>
            <p:nvPr/>
          </p:nvSpPr>
          <p:spPr>
            <a:xfrm>
              <a:off x="9907432" y="819063"/>
              <a:ext cx="960919" cy="643520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b="1" dirty="0">
                  <a:solidFill>
                    <a:schemeClr val="bg1"/>
                  </a:solidFill>
                  <a:latin typeface="+mj-lt"/>
                  <a:cs typeface="Dubai Light" panose="020B0303030403030204" pitchFamily="34" charset="-78"/>
                </a:rPr>
                <a:t>FMCG</a:t>
              </a:r>
              <a:endParaRPr lang="en-AU" dirty="0">
                <a:solidFill>
                  <a:schemeClr val="bg1"/>
                </a:solidFill>
                <a:latin typeface="+mj-lt"/>
                <a:cs typeface="Dubai Light" panose="020B0303030403030204" pitchFamily="34" charset="-78"/>
              </a:endParaRPr>
            </a:p>
          </p:txBody>
        </p:sp>
      </p:grpSp>
      <p:grpSp>
        <p:nvGrpSpPr>
          <p:cNvPr id="138" name="Group 137"/>
          <p:cNvGrpSpPr/>
          <p:nvPr/>
        </p:nvGrpSpPr>
        <p:grpSpPr>
          <a:xfrm flipH="1">
            <a:off x="1198221" y="3714234"/>
            <a:ext cx="1027612" cy="1027612"/>
            <a:chOff x="9874085" y="627017"/>
            <a:chExt cx="1027612" cy="1027612"/>
          </a:xfrm>
        </p:grpSpPr>
        <p:grpSp>
          <p:nvGrpSpPr>
            <p:cNvPr id="156" name="Group 155"/>
            <p:cNvGrpSpPr/>
            <p:nvPr/>
          </p:nvGrpSpPr>
          <p:grpSpPr>
            <a:xfrm>
              <a:off x="9874085" y="627017"/>
              <a:ext cx="1027612" cy="1027612"/>
              <a:chOff x="9864633" y="627017"/>
              <a:chExt cx="1338944" cy="1338944"/>
            </a:xfrm>
          </p:grpSpPr>
          <p:sp>
            <p:nvSpPr>
              <p:cNvPr id="158" name="Oval 157"/>
              <p:cNvSpPr/>
              <p:nvPr/>
            </p:nvSpPr>
            <p:spPr>
              <a:xfrm>
                <a:off x="9864633" y="627017"/>
                <a:ext cx="1338944" cy="1338944"/>
              </a:xfrm>
              <a:prstGeom prst="ellipse">
                <a:avLst/>
              </a:prstGeom>
              <a:noFill/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59" name="Oval 158"/>
              <p:cNvSpPr/>
              <p:nvPr/>
            </p:nvSpPr>
            <p:spPr>
              <a:xfrm>
                <a:off x="9965869" y="728253"/>
                <a:ext cx="1136473" cy="1136473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157" name="Text Placeholder 3">
              <a:extLst>
                <a:ext uri="{FF2B5EF4-FFF2-40B4-BE49-F238E27FC236}">
                  <a16:creationId xmlns:a16="http://schemas.microsoft.com/office/drawing/2014/main" id="{C5BBE306-77CC-488A-A6A9-0E196B649C10}"/>
                </a:ext>
              </a:extLst>
            </p:cNvPr>
            <p:cNvSpPr txBox="1">
              <a:spLocks/>
            </p:cNvSpPr>
            <p:nvPr/>
          </p:nvSpPr>
          <p:spPr>
            <a:xfrm>
              <a:off x="9907432" y="819063"/>
              <a:ext cx="960919" cy="643520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+mj-lt"/>
                  <a:cs typeface="Dubai Light" panose="020B0303030403030204" pitchFamily="34" charset="-78"/>
                </a:rPr>
                <a:t>Design</a:t>
              </a:r>
              <a:r>
                <a:rPr lang="en-AU" sz="1400" dirty="0">
                  <a:solidFill>
                    <a:schemeClr val="bg1"/>
                  </a:solidFill>
                  <a:latin typeface="+mj-lt"/>
                  <a:cs typeface="Dubai Light" panose="020B0303030403030204" pitchFamily="34" charset="-78"/>
                </a:rPr>
                <a:t> </a:t>
              </a:r>
              <a:r>
                <a:rPr lang="en-AU" sz="1400" b="1" dirty="0">
                  <a:solidFill>
                    <a:schemeClr val="bg1"/>
                  </a:solidFill>
                  <a:latin typeface="+mj-lt"/>
                  <a:cs typeface="Dubai Light" panose="020B0303030403030204" pitchFamily="34" charset="-78"/>
                </a:rPr>
                <a:t>studio</a:t>
              </a:r>
              <a:endParaRPr lang="en-GB" sz="1400" b="1" dirty="0">
                <a:solidFill>
                  <a:schemeClr val="bg1"/>
                </a:solidFill>
                <a:latin typeface="+mj-lt"/>
                <a:cs typeface="Dubai Light" panose="020B0303030403030204" pitchFamily="34" charset="-78"/>
              </a:endParaRPr>
            </a:p>
          </p:txBody>
        </p:sp>
      </p:grpSp>
      <p:grpSp>
        <p:nvGrpSpPr>
          <p:cNvPr id="139" name="Group 138"/>
          <p:cNvGrpSpPr/>
          <p:nvPr/>
        </p:nvGrpSpPr>
        <p:grpSpPr>
          <a:xfrm flipH="1">
            <a:off x="2303528" y="4933196"/>
            <a:ext cx="1027612" cy="1027612"/>
            <a:chOff x="9874085" y="627017"/>
            <a:chExt cx="1027612" cy="1027612"/>
          </a:xfrm>
        </p:grpSpPr>
        <p:grpSp>
          <p:nvGrpSpPr>
            <p:cNvPr id="152" name="Group 151"/>
            <p:cNvGrpSpPr/>
            <p:nvPr/>
          </p:nvGrpSpPr>
          <p:grpSpPr>
            <a:xfrm>
              <a:off x="9874085" y="627017"/>
              <a:ext cx="1027612" cy="1027612"/>
              <a:chOff x="9864633" y="627017"/>
              <a:chExt cx="1338944" cy="1338944"/>
            </a:xfrm>
          </p:grpSpPr>
          <p:sp>
            <p:nvSpPr>
              <p:cNvPr id="154" name="Oval 153"/>
              <p:cNvSpPr/>
              <p:nvPr/>
            </p:nvSpPr>
            <p:spPr>
              <a:xfrm>
                <a:off x="9864633" y="627017"/>
                <a:ext cx="1338944" cy="1338944"/>
              </a:xfrm>
              <a:prstGeom prst="ellipse">
                <a:avLst/>
              </a:prstGeom>
              <a:noFill/>
              <a:ln w="38100">
                <a:solidFill>
                  <a:srgbClr val="14914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9965869" y="728253"/>
                <a:ext cx="1136473" cy="1136473"/>
              </a:xfrm>
              <a:prstGeom prst="ellipse">
                <a:avLst/>
              </a:prstGeom>
              <a:solidFill>
                <a:srgbClr val="149145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153" name="Text Placeholder 3">
              <a:extLst>
                <a:ext uri="{FF2B5EF4-FFF2-40B4-BE49-F238E27FC236}">
                  <a16:creationId xmlns:a16="http://schemas.microsoft.com/office/drawing/2014/main" id="{C5BBE306-77CC-488A-A6A9-0E196B649C10}"/>
                </a:ext>
              </a:extLst>
            </p:cNvPr>
            <p:cNvSpPr txBox="1">
              <a:spLocks/>
            </p:cNvSpPr>
            <p:nvPr/>
          </p:nvSpPr>
          <p:spPr>
            <a:xfrm>
              <a:off x="9907432" y="877061"/>
              <a:ext cx="960919" cy="535281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300" b="1" dirty="0">
                  <a:solidFill>
                    <a:schemeClr val="bg1"/>
                  </a:solidFill>
                  <a:latin typeface="+mj-lt"/>
                  <a:cs typeface="Dubai Light" panose="020B0303030403030204" pitchFamily="34" charset="-78"/>
                </a:rPr>
                <a:t>Others</a:t>
              </a:r>
              <a:endParaRPr lang="en-AU" sz="1300" dirty="0">
                <a:solidFill>
                  <a:schemeClr val="bg1"/>
                </a:solidFill>
                <a:latin typeface="+mj-lt"/>
                <a:cs typeface="Dubai Light" panose="020B0303030403030204" pitchFamily="34" charset="-78"/>
              </a:endParaRPr>
            </a:p>
          </p:txBody>
        </p:sp>
      </p:grpSp>
      <p:sp>
        <p:nvSpPr>
          <p:cNvPr id="141" name="Oval 140"/>
          <p:cNvSpPr/>
          <p:nvPr/>
        </p:nvSpPr>
        <p:spPr>
          <a:xfrm flipH="1">
            <a:off x="4598874" y="2002088"/>
            <a:ext cx="167579" cy="16757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3" name="Oval 142"/>
          <p:cNvSpPr/>
          <p:nvPr/>
        </p:nvSpPr>
        <p:spPr>
          <a:xfrm flipH="1">
            <a:off x="4598875" y="4844482"/>
            <a:ext cx="167579" cy="167579"/>
          </a:xfrm>
          <a:prstGeom prst="ellipse">
            <a:avLst/>
          </a:prstGeom>
          <a:solidFill>
            <a:srgbClr val="149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5" name="Oval 144"/>
          <p:cNvSpPr/>
          <p:nvPr/>
        </p:nvSpPr>
        <p:spPr>
          <a:xfrm flipH="1">
            <a:off x="4113937" y="2776641"/>
            <a:ext cx="167579" cy="167579"/>
          </a:xfrm>
          <a:prstGeom prst="ellipse">
            <a:avLst/>
          </a:prstGeom>
          <a:solidFill>
            <a:srgbClr val="141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7" name="Oval 146"/>
          <p:cNvSpPr/>
          <p:nvPr/>
        </p:nvSpPr>
        <p:spPr>
          <a:xfrm flipH="1">
            <a:off x="4146979" y="4145051"/>
            <a:ext cx="167579" cy="16757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34" name="Group 33"/>
          <p:cNvGrpSpPr/>
          <p:nvPr/>
        </p:nvGrpSpPr>
        <p:grpSpPr>
          <a:xfrm>
            <a:off x="3331140" y="4987521"/>
            <a:ext cx="1292276" cy="459481"/>
            <a:chOff x="3331140" y="4987521"/>
            <a:chExt cx="1292276" cy="459481"/>
          </a:xfrm>
        </p:grpSpPr>
        <p:cxnSp>
          <p:nvCxnSpPr>
            <p:cNvPr id="149" name="Straight Arrow Connector 148"/>
            <p:cNvCxnSpPr/>
            <p:nvPr/>
          </p:nvCxnSpPr>
          <p:spPr>
            <a:xfrm flipV="1">
              <a:off x="4113937" y="4987521"/>
              <a:ext cx="509479" cy="459481"/>
            </a:xfrm>
            <a:prstGeom prst="straightConnector1">
              <a:avLst/>
            </a:prstGeom>
            <a:ln w="38100">
              <a:solidFill>
                <a:srgbClr val="14914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endCxn id="154" idx="2"/>
            </p:cNvCxnSpPr>
            <p:nvPr/>
          </p:nvCxnSpPr>
          <p:spPr>
            <a:xfrm flipH="1">
              <a:off x="3331140" y="5447002"/>
              <a:ext cx="792658" cy="0"/>
            </a:xfrm>
            <a:prstGeom prst="line">
              <a:avLst/>
            </a:prstGeom>
            <a:ln w="38100">
              <a:solidFill>
                <a:srgbClr val="14914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Arrow Connector 35"/>
          <p:cNvCxnSpPr>
            <a:stCxn id="158" idx="2"/>
            <a:endCxn id="147" idx="6"/>
          </p:cNvCxnSpPr>
          <p:nvPr/>
        </p:nvCxnSpPr>
        <p:spPr>
          <a:xfrm>
            <a:off x="2225833" y="4228040"/>
            <a:ext cx="1921146" cy="801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62" idx="2"/>
          </p:cNvCxnSpPr>
          <p:nvPr/>
        </p:nvCxnSpPr>
        <p:spPr>
          <a:xfrm flipV="1">
            <a:off x="2225833" y="2860430"/>
            <a:ext cx="1897965" cy="1"/>
          </a:xfrm>
          <a:prstGeom prst="straightConnector1">
            <a:avLst/>
          </a:prstGeom>
          <a:ln w="38100">
            <a:solidFill>
              <a:srgbClr val="1A03A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3358685" y="1567145"/>
            <a:ext cx="1264730" cy="459484"/>
            <a:chOff x="3358685" y="1567145"/>
            <a:chExt cx="1264730" cy="459484"/>
          </a:xfrm>
        </p:grpSpPr>
        <p:cxnSp>
          <p:nvCxnSpPr>
            <p:cNvPr id="151" name="Straight Arrow Connector 150"/>
            <p:cNvCxnSpPr>
              <a:endCxn id="141" idx="7"/>
            </p:cNvCxnSpPr>
            <p:nvPr/>
          </p:nvCxnSpPr>
          <p:spPr>
            <a:xfrm>
              <a:off x="4150089" y="1567145"/>
              <a:ext cx="473326" cy="459484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endCxn id="166" idx="2"/>
            </p:cNvCxnSpPr>
            <p:nvPr/>
          </p:nvCxnSpPr>
          <p:spPr>
            <a:xfrm flipH="1">
              <a:off x="3358685" y="1567146"/>
              <a:ext cx="801678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itle 1">
            <a:extLst>
              <a:ext uri="{FF2B5EF4-FFF2-40B4-BE49-F238E27FC236}">
                <a16:creationId xmlns:a16="http://schemas.microsoft.com/office/drawing/2014/main" id="{C2689E36-BE77-4D03-9946-2D0830533D63}"/>
              </a:ext>
            </a:extLst>
          </p:cNvPr>
          <p:cNvSpPr txBox="1">
            <a:spLocks/>
          </p:cNvSpPr>
          <p:nvPr/>
        </p:nvSpPr>
        <p:spPr>
          <a:xfrm>
            <a:off x="313944" y="342747"/>
            <a:ext cx="10477624" cy="432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latin typeface="Rockwell" panose="02060603020205020403" pitchFamily="18" charset="0"/>
              </a:rPr>
              <a:t>Enviro OFD Rebranding Process </a:t>
            </a:r>
            <a:endParaRPr lang="en-AU" sz="3600" b="1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202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16">
            <a:extLst>
              <a:ext uri="{FF2B5EF4-FFF2-40B4-BE49-F238E27FC236}">
                <a16:creationId xmlns:a16="http://schemas.microsoft.com/office/drawing/2014/main" id="{318B4D3A-E7DF-46E9-A054-2D24B87FD94A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3"/>
          <a:srcRect l="16701" r="7893"/>
          <a:stretch/>
        </p:blipFill>
        <p:spPr>
          <a:xfrm>
            <a:off x="411892" y="1604180"/>
            <a:ext cx="3701213" cy="2369574"/>
          </a:xfrm>
          <a:prstGeom prst="rect">
            <a:avLst/>
          </a:prstGeom>
        </p:spPr>
      </p:pic>
      <p:pic>
        <p:nvPicPr>
          <p:cNvPr id="7" name="Picture Placeholder 35">
            <a:extLst>
              <a:ext uri="{FF2B5EF4-FFF2-40B4-BE49-F238E27FC236}">
                <a16:creationId xmlns:a16="http://schemas.microsoft.com/office/drawing/2014/main" id="{68742072-AF9E-4E1A-8DF3-5C3C19A5AD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" t="21185" r="1513" b="28689"/>
          <a:stretch/>
        </p:blipFill>
        <p:spPr>
          <a:xfrm>
            <a:off x="4260731" y="1606377"/>
            <a:ext cx="3682743" cy="2356023"/>
          </a:xfrm>
          <a:prstGeom prst="rect">
            <a:avLst/>
          </a:prstGeom>
        </p:spPr>
      </p:pic>
      <p:pic>
        <p:nvPicPr>
          <p:cNvPr id="8" name="Picture Placeholder 37">
            <a:extLst>
              <a:ext uri="{FF2B5EF4-FFF2-40B4-BE49-F238E27FC236}">
                <a16:creationId xmlns:a16="http://schemas.microsoft.com/office/drawing/2014/main" id="{6B27F6D5-F31E-44A5-AF4A-8979E0482DB9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 rotWithShape="1">
          <a:blip r:embed="rId5"/>
          <a:srcRect l="3886" r="5901"/>
          <a:stretch/>
        </p:blipFill>
        <p:spPr>
          <a:xfrm>
            <a:off x="8091100" y="1587990"/>
            <a:ext cx="3682512" cy="2374403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46D3A61B-2F0D-438C-8088-AF3E18CA19DA}"/>
              </a:ext>
            </a:extLst>
          </p:cNvPr>
          <p:cNvSpPr txBox="1">
            <a:spLocks/>
          </p:cNvSpPr>
          <p:nvPr/>
        </p:nvSpPr>
        <p:spPr>
          <a:xfrm>
            <a:off x="411891" y="4251774"/>
            <a:ext cx="3701213" cy="5960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u="sng" dirty="0">
                <a:latin typeface="Rockwell" panose="02060603020205020403"/>
              </a:rPr>
              <a:t>1 Billion </a:t>
            </a:r>
            <a:endParaRPr lang="en-AU" u="sng" dirty="0">
              <a:latin typeface="Rockwell" panose="02060603020205020403"/>
            </a:endParaRP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963F7F0-1C36-41E5-A7FF-FE0693857DF7}"/>
              </a:ext>
            </a:extLst>
          </p:cNvPr>
          <p:cNvSpPr txBox="1">
            <a:spLocks/>
          </p:cNvSpPr>
          <p:nvPr/>
        </p:nvSpPr>
        <p:spPr>
          <a:xfrm>
            <a:off x="4238430" y="4251774"/>
            <a:ext cx="3639478" cy="50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u="sng" dirty="0">
                <a:latin typeface="Rockwell" panose="02060603020205020403"/>
              </a:rPr>
              <a:t>180 Million </a:t>
            </a:r>
            <a:endParaRPr lang="en-AU" u="sng" dirty="0">
              <a:latin typeface="Rockwell" panose="02060603020205020403"/>
            </a:endParaRP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9644CDD-58F4-4953-853D-C46C204FAC2D}"/>
              </a:ext>
            </a:extLst>
          </p:cNvPr>
          <p:cNvSpPr txBox="1">
            <a:spLocks/>
          </p:cNvSpPr>
          <p:nvPr/>
        </p:nvSpPr>
        <p:spPr>
          <a:xfrm>
            <a:off x="8091100" y="4251774"/>
            <a:ext cx="3676809" cy="5153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u="sng" dirty="0">
                <a:latin typeface="Rockwell" panose="02060603020205020403"/>
              </a:rPr>
              <a:t> 6 Million </a:t>
            </a:r>
            <a:endParaRPr lang="en-AU" u="sng" dirty="0">
              <a:latin typeface="Rockwell" panose="02060603020205020403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5BBE306-77CC-488A-A6A9-0E196B649C10}"/>
              </a:ext>
            </a:extLst>
          </p:cNvPr>
          <p:cNvSpPr txBox="1">
            <a:spLocks/>
          </p:cNvSpPr>
          <p:nvPr/>
        </p:nvSpPr>
        <p:spPr>
          <a:xfrm>
            <a:off x="411890" y="4799703"/>
            <a:ext cx="3682514" cy="7130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1800" dirty="0">
                <a:solidFill>
                  <a:schemeClr val="tx1"/>
                </a:solidFill>
                <a:latin typeface="+mj-lt"/>
                <a:cs typeface="Dubai Light" panose="020B0303030403030204" pitchFamily="34" charset="-78"/>
              </a:rPr>
              <a:t>Kilograms of cardboard is used in retail displays every year</a:t>
            </a:r>
            <a:endParaRPr lang="en-AU" sz="1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699D71F-840C-4670-8623-EC5D5881B71F}"/>
              </a:ext>
            </a:extLst>
          </p:cNvPr>
          <p:cNvSpPr txBox="1">
            <a:spLocks/>
          </p:cNvSpPr>
          <p:nvPr/>
        </p:nvSpPr>
        <p:spPr>
          <a:xfrm>
            <a:off x="4221881" y="4847830"/>
            <a:ext cx="3701212" cy="6649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AU" sz="1800" dirty="0">
                <a:latin typeface="+mj-lt"/>
                <a:cs typeface="Dubai Light" panose="020B0303030403030204" pitchFamily="34" charset="-78"/>
              </a:rPr>
              <a:t>Trees are processed to create a billion kilograms of cardboard</a:t>
            </a:r>
            <a:endParaRPr lang="en-AU" sz="1800" dirty="0">
              <a:latin typeface="+mj-lt"/>
            </a:endParaRP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DD911BD8-0A2F-4212-894F-FD4B5801A697}"/>
              </a:ext>
            </a:extLst>
          </p:cNvPr>
          <p:cNvSpPr txBox="1">
            <a:spLocks/>
          </p:cNvSpPr>
          <p:nvPr/>
        </p:nvSpPr>
        <p:spPr>
          <a:xfrm>
            <a:off x="8177390" y="4847830"/>
            <a:ext cx="3568196" cy="8144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 sz="1800" dirty="0">
                <a:latin typeface="+mj-lt"/>
                <a:cs typeface="Dubai Light" panose="020B0303030403030204" pitchFamily="34" charset="-78"/>
              </a:rPr>
              <a:t>Tonnes plastic packaging go landfill every year in Australia</a:t>
            </a:r>
            <a:endParaRPr lang="en-AU" sz="1800" b="1" dirty="0">
              <a:latin typeface="+mj-lt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BAB9ABF-7E72-436E-A7C7-784276D017A4}"/>
              </a:ext>
            </a:extLst>
          </p:cNvPr>
          <p:cNvSpPr txBox="1">
            <a:spLocks/>
          </p:cNvSpPr>
          <p:nvPr/>
        </p:nvSpPr>
        <p:spPr>
          <a:xfrm>
            <a:off x="313945" y="342747"/>
            <a:ext cx="3897106" cy="432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latin typeface="Rockwell" panose="02060603020205020403" pitchFamily="18" charset="0"/>
              </a:rPr>
              <a:t>Did you know ? </a:t>
            </a:r>
            <a:endParaRPr lang="en-AU" sz="3600" b="1" dirty="0">
              <a:latin typeface="Rockwell" panose="02060603020205020403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60B1D69-9333-48AE-B89F-CBEBB9F9E4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333" y="6378952"/>
            <a:ext cx="882253" cy="43338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A5ADE77-E9DD-4728-BAA8-7D88026DD41C}"/>
              </a:ext>
            </a:extLst>
          </p:cNvPr>
          <p:cNvSpPr txBox="1"/>
          <p:nvPr/>
        </p:nvSpPr>
        <p:spPr>
          <a:xfrm>
            <a:off x="369689" y="6465632"/>
            <a:ext cx="7508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" dirty="0">
                <a:latin typeface="Century Gothic" panose="020B0502020202020204" pitchFamily="34" charset="0"/>
              </a:rPr>
              <a:t>All rights reserved to UFO Display Solutions. No part of this document or design concepts can be reproduced by any means, </a:t>
            </a:r>
          </a:p>
          <a:p>
            <a:r>
              <a:rPr lang="en-AU" sz="600" dirty="0">
                <a:latin typeface="Century Gothic" panose="020B0502020202020204" pitchFamily="34" charset="0"/>
              </a:rPr>
              <a:t>nor disclosed to any third party without the consent in writing of UFO Display Solutions.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930B9-7EBF-4146-8D34-A509B2D50410}" type="slidenum">
              <a:rPr lang="en-AU" smtClean="0"/>
              <a:pPr/>
              <a:t>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9047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95A6FCF-B851-4DD3-A543-DD0B7F90703B}"/>
              </a:ext>
            </a:extLst>
          </p:cNvPr>
          <p:cNvSpPr/>
          <p:nvPr/>
        </p:nvSpPr>
        <p:spPr>
          <a:xfrm>
            <a:off x="-4884" y="0"/>
            <a:ext cx="3792539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EE8285-2C56-4497-B257-7C7F055F5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3792538" cy="397255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E13D0C8-7396-4812-AA83-0ECB07670B44}"/>
              </a:ext>
            </a:extLst>
          </p:cNvPr>
          <p:cNvSpPr txBox="1">
            <a:spLocks/>
          </p:cNvSpPr>
          <p:nvPr/>
        </p:nvSpPr>
        <p:spPr>
          <a:xfrm>
            <a:off x="-2442" y="4275253"/>
            <a:ext cx="3794981" cy="72456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  <a:latin typeface="Rockwell" panose="02060603020205020403" pitchFamily="18" charset="0"/>
              </a:rPr>
              <a:t>We need to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Rockwell" panose="02060603020205020403" pitchFamily="18" charset="0"/>
              </a:rPr>
              <a:t>make change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658D2A8-C1B0-4A3A-96FF-BB86D58D4476}"/>
              </a:ext>
            </a:extLst>
          </p:cNvPr>
          <p:cNvSpPr txBox="1">
            <a:spLocks/>
          </p:cNvSpPr>
          <p:nvPr/>
        </p:nvSpPr>
        <p:spPr>
          <a:xfrm>
            <a:off x="-4884" y="5481929"/>
            <a:ext cx="3792539" cy="13139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/>
                </a:solidFill>
                <a:latin typeface="+mj-lt"/>
              </a:rPr>
              <a:t>By p</a:t>
            </a:r>
            <a:r>
              <a:rPr lang="en-AU" sz="1800" dirty="0">
                <a:solidFill>
                  <a:schemeClr val="bg1"/>
                </a:solidFill>
                <a:latin typeface="+mj-lt"/>
                <a:cs typeface="Dubai Light" panose="020B0303030403030204" pitchFamily="34" charset="-78"/>
              </a:rPr>
              <a:t>reserving our environment 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AU" sz="1800" dirty="0">
                <a:solidFill>
                  <a:schemeClr val="bg1"/>
                </a:solidFill>
                <a:latin typeface="+mj-lt"/>
                <a:cs typeface="Dubai Light" panose="020B0303030403030204" pitchFamily="34" charset="-78"/>
              </a:rPr>
              <a:t>by changing the way 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AU" sz="1800" dirty="0">
                <a:solidFill>
                  <a:schemeClr val="bg1"/>
                </a:solidFill>
                <a:latin typeface="+mj-lt"/>
                <a:cs typeface="Dubai Light" panose="020B0303030403030204" pitchFamily="34" charset="-78"/>
              </a:rPr>
              <a:t>we do business</a:t>
            </a:r>
            <a:br>
              <a:rPr lang="en-US" sz="1800" dirty="0">
                <a:solidFill>
                  <a:schemeClr val="bg1"/>
                </a:solidFill>
                <a:latin typeface="+mj-lt"/>
              </a:rPr>
            </a:br>
            <a:endParaRPr lang="en-AU" sz="18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868D1D-71D2-4015-9235-F063E8912F0C}"/>
              </a:ext>
            </a:extLst>
          </p:cNvPr>
          <p:cNvSpPr txBox="1"/>
          <p:nvPr/>
        </p:nvSpPr>
        <p:spPr>
          <a:xfrm>
            <a:off x="3794982" y="1198488"/>
            <a:ext cx="8397018" cy="5973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AU" dirty="0">
                <a:latin typeface="+mj-lt"/>
                <a:cs typeface="Dubai Light" panose="020B0303030403030204" pitchFamily="34" charset="-78"/>
              </a:rPr>
              <a:t>Eliminating the current linear economy is creating </a:t>
            </a:r>
          </a:p>
          <a:p>
            <a:pPr algn="ctr"/>
            <a:r>
              <a:rPr lang="en-AU" dirty="0">
                <a:latin typeface="+mj-lt"/>
                <a:cs typeface="Dubai Light" panose="020B0303030403030204" pitchFamily="34" charset="-78"/>
              </a:rPr>
              <a:t>a sustainable and socially responsible circular economy.</a:t>
            </a:r>
          </a:p>
          <a:p>
            <a:pPr algn="ctr"/>
            <a:endParaRPr lang="en-AU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5ADE77-E9DD-4728-BAA8-7D88026DD41C}"/>
              </a:ext>
            </a:extLst>
          </p:cNvPr>
          <p:cNvSpPr txBox="1"/>
          <p:nvPr/>
        </p:nvSpPr>
        <p:spPr>
          <a:xfrm>
            <a:off x="3945923" y="6465632"/>
            <a:ext cx="54699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" dirty="0">
                <a:latin typeface="Century Gothic" panose="020B0502020202020204" pitchFamily="34" charset="0"/>
              </a:rPr>
              <a:t>All rights reserved to UFO Display Solutions. No part of this document or design concepts can be reproduced by any means, </a:t>
            </a:r>
          </a:p>
          <a:p>
            <a:r>
              <a:rPr lang="en-AU" sz="600" dirty="0">
                <a:latin typeface="Century Gothic" panose="020B0502020202020204" pitchFamily="34" charset="0"/>
              </a:rPr>
              <a:t>nor disclosed to any third party without the consent in writing of UFO Display Solutions.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11892" y="5325284"/>
            <a:ext cx="293267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060B1D69-9333-48AE-B89F-CBEBB9F9E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237" y="6362476"/>
            <a:ext cx="882253" cy="433388"/>
          </a:xfrm>
          <a:prstGeom prst="rect">
            <a:avLst/>
          </a:prstGeom>
        </p:spPr>
      </p:pic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46D3A61B-2F0D-438C-8088-AF3E18CA19DA}"/>
              </a:ext>
            </a:extLst>
          </p:cNvPr>
          <p:cNvSpPr txBox="1">
            <a:spLocks/>
          </p:cNvSpPr>
          <p:nvPr/>
        </p:nvSpPr>
        <p:spPr>
          <a:xfrm>
            <a:off x="5912226" y="507611"/>
            <a:ext cx="4162531" cy="5960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u="sng" dirty="0">
                <a:latin typeface="Rockwell" panose="02060603020205020403"/>
              </a:rPr>
              <a:t>The Circular Economy </a:t>
            </a:r>
            <a:endParaRPr lang="en-AU" u="sng" dirty="0">
              <a:latin typeface="Rockwell" panose="02060603020205020403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605" y="2304108"/>
            <a:ext cx="6244281" cy="3504801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930B9-7EBF-4146-8D34-A509B2D50410}" type="slidenum">
              <a:rPr lang="en-AU" smtClean="0"/>
              <a:pPr/>
              <a:t>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30287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E95A6FCF-B851-4DD3-A543-DD0B7F90703B}"/>
              </a:ext>
            </a:extLst>
          </p:cNvPr>
          <p:cNvSpPr/>
          <p:nvPr/>
        </p:nvSpPr>
        <p:spPr>
          <a:xfrm>
            <a:off x="0" y="0"/>
            <a:ext cx="3792539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EEC49DEC-5C10-4618-AFA8-479C62002DD6}"/>
              </a:ext>
            </a:extLst>
          </p:cNvPr>
          <p:cNvSpPr txBox="1">
            <a:spLocks/>
          </p:cNvSpPr>
          <p:nvPr/>
        </p:nvSpPr>
        <p:spPr>
          <a:xfrm>
            <a:off x="3945924" y="2208628"/>
            <a:ext cx="8124156" cy="24885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AU" sz="1800" dirty="0">
                <a:ea typeface="Calibri" panose="020F0502020204030204" pitchFamily="34" charset="0"/>
                <a:cs typeface="Times New Roman" panose="02020603050405020304" pitchFamily="18" charset="0"/>
              </a:rPr>
              <a:t>52% of millennials and 48% of Gen Xers feel it is important that their values align with the brands they like</a:t>
            </a:r>
            <a:r>
              <a:rPr lang="en-AU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AU" sz="1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AU" sz="1800" dirty="0">
                <a:ea typeface="Calibri" panose="020F0502020204030204" pitchFamily="34" charset="0"/>
                <a:cs typeface="Times New Roman" panose="02020603050405020304" pitchFamily="18" charset="0"/>
              </a:rPr>
              <a:t>35% of baby boomers surveyed felt the same way</a:t>
            </a:r>
            <a:r>
              <a:rPr lang="en-AU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AU" sz="1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AU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AU" sz="1800" dirty="0">
                <a:ea typeface="Calibri" panose="020F0502020204030204" pitchFamily="34" charset="0"/>
                <a:cs typeface="Times New Roman" panose="02020603050405020304" pitchFamily="18" charset="0"/>
              </a:rPr>
              <a:t>etailers and Brands, focusing on sustainable practices is not only crucial to protect the environment but also, a keyway to attract younger generation.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>
              <a:latin typeface="+mj-lt"/>
            </a:endParaRPr>
          </a:p>
        </p:txBody>
      </p:sp>
      <p:pic>
        <p:nvPicPr>
          <p:cNvPr id="13" name="Picture 4" descr="What should you research before an interview? seek company reviews can help  - SEEK Career Advice">
            <a:extLst>
              <a:ext uri="{FF2B5EF4-FFF2-40B4-BE49-F238E27FC236}">
                <a16:creationId xmlns:a16="http://schemas.microsoft.com/office/drawing/2014/main" id="{9E55C360-B47C-4C59-8160-AC506F2657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5" r="15649"/>
          <a:stretch/>
        </p:blipFill>
        <p:spPr bwMode="auto">
          <a:xfrm>
            <a:off x="-3112" y="1"/>
            <a:ext cx="3795650" cy="374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59D01B4A-E77F-4BBE-9621-FBC1C343F511}"/>
              </a:ext>
            </a:extLst>
          </p:cNvPr>
          <p:cNvSpPr txBox="1">
            <a:spLocks/>
          </p:cNvSpPr>
          <p:nvPr/>
        </p:nvSpPr>
        <p:spPr>
          <a:xfrm>
            <a:off x="-4884" y="4697128"/>
            <a:ext cx="3799865" cy="2149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AU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5ADE77-E9DD-4728-BAA8-7D88026DD41C}"/>
              </a:ext>
            </a:extLst>
          </p:cNvPr>
          <p:cNvSpPr txBox="1"/>
          <p:nvPr/>
        </p:nvSpPr>
        <p:spPr>
          <a:xfrm>
            <a:off x="3945923" y="6465632"/>
            <a:ext cx="54699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" dirty="0">
                <a:latin typeface="Century Gothic" panose="020B0502020202020204" pitchFamily="34" charset="0"/>
              </a:rPr>
              <a:t>All rights reserved to UFO Display Solutions. No part of this document or design concepts can be reproduced by any means, </a:t>
            </a:r>
          </a:p>
          <a:p>
            <a:r>
              <a:rPr lang="en-AU" sz="600" dirty="0">
                <a:latin typeface="Century Gothic" panose="020B0502020202020204" pitchFamily="34" charset="0"/>
              </a:rPr>
              <a:t>nor disclosed to any third party without the consent in writing of UFO Display Solutions.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60B1D69-9333-48AE-B89F-CBEBB9F9E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237" y="6362476"/>
            <a:ext cx="882253" cy="433388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DE13D0C8-7396-4812-AA83-0ECB07670B44}"/>
              </a:ext>
            </a:extLst>
          </p:cNvPr>
          <p:cNvSpPr txBox="1">
            <a:spLocks/>
          </p:cNvSpPr>
          <p:nvPr/>
        </p:nvSpPr>
        <p:spPr>
          <a:xfrm>
            <a:off x="-2442" y="4172637"/>
            <a:ext cx="3794981" cy="72456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  <a:latin typeface="Rockwell" panose="02060603020205020403" pitchFamily="18" charset="0"/>
              </a:rPr>
              <a:t>Facts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411892" y="4975528"/>
            <a:ext cx="293267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ubtitle 2">
            <a:extLst>
              <a:ext uri="{FF2B5EF4-FFF2-40B4-BE49-F238E27FC236}">
                <a16:creationId xmlns:a16="http://schemas.microsoft.com/office/drawing/2014/main" id="{C658D2A8-C1B0-4A3A-96FF-BB86D58D4476}"/>
              </a:ext>
            </a:extLst>
          </p:cNvPr>
          <p:cNvSpPr txBox="1">
            <a:spLocks/>
          </p:cNvSpPr>
          <p:nvPr/>
        </p:nvSpPr>
        <p:spPr>
          <a:xfrm>
            <a:off x="-4884" y="5132173"/>
            <a:ext cx="3792539" cy="13139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AU" sz="1800" dirty="0">
                <a:solidFill>
                  <a:schemeClr val="bg1"/>
                </a:solidFill>
                <a:latin typeface="+mj-lt"/>
              </a:rPr>
              <a:t>A </a:t>
            </a:r>
            <a:r>
              <a:rPr lang="en-AU" sz="1800" b="1" dirty="0">
                <a:solidFill>
                  <a:schemeClr val="bg1"/>
                </a:solidFill>
                <a:latin typeface="+mj-lt"/>
                <a:hlinkClick r:id="rId4"/>
              </a:rPr>
              <a:t>2018 survey</a:t>
            </a:r>
            <a:r>
              <a:rPr lang="en-AU" sz="1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AU" sz="1800" dirty="0">
                <a:solidFill>
                  <a:schemeClr val="bg1"/>
                </a:solidFill>
                <a:latin typeface="+mj-lt"/>
              </a:rPr>
              <a:t>from 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AU" sz="1800" dirty="0">
                <a:solidFill>
                  <a:schemeClr val="bg1"/>
                </a:solidFill>
                <a:latin typeface="+mj-lt"/>
              </a:rPr>
              <a:t>data platform Euclid</a:t>
            </a:r>
            <a:br>
              <a:rPr lang="en-US" sz="1800" dirty="0">
                <a:solidFill>
                  <a:schemeClr val="bg1"/>
                </a:solidFill>
                <a:latin typeface="+mj-lt"/>
              </a:rPr>
            </a:br>
            <a:endParaRPr lang="en-AU" sz="18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930B9-7EBF-4146-8D34-A509B2D50410}" type="slidenum">
              <a:rPr lang="en-AU" smtClean="0"/>
              <a:pPr/>
              <a:t>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93433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95A6FCF-B851-4DD3-A543-DD0B7F90703B}"/>
              </a:ext>
            </a:extLst>
          </p:cNvPr>
          <p:cNvSpPr/>
          <p:nvPr/>
        </p:nvSpPr>
        <p:spPr>
          <a:xfrm>
            <a:off x="-4884" y="0"/>
            <a:ext cx="3792539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E4AAC8-FA91-4719-B0ED-2BD46ECDB1E7}"/>
              </a:ext>
            </a:extLst>
          </p:cNvPr>
          <p:cNvSpPr txBox="1"/>
          <p:nvPr/>
        </p:nvSpPr>
        <p:spPr>
          <a:xfrm>
            <a:off x="5090983" y="1234584"/>
            <a:ext cx="5997146" cy="35104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AU" dirty="0">
                <a:latin typeface="Calibri Light" panose="020F0302020204030204" pitchFamily="34" charset="0"/>
                <a:cs typeface="Calibri Light" panose="020F0302020204030204" pitchFamily="34" charset="0"/>
              </a:rPr>
              <a:t>By making use of our patented  </a:t>
            </a:r>
            <a:r>
              <a:rPr lang="en-A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Australian designed </a:t>
            </a:r>
            <a:r>
              <a:rPr lang="en-AU" dirty="0">
                <a:latin typeface="Calibri Light" panose="020F0302020204030204" pitchFamily="34" charset="0"/>
                <a:cs typeface="Calibri Light" panose="020F0302020204030204" pitchFamily="34" charset="0"/>
              </a:rPr>
              <a:t>(Enviro OFD) made from </a:t>
            </a:r>
            <a:r>
              <a:rPr lang="en-A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Australian sourced post consumer waste </a:t>
            </a:r>
            <a:r>
              <a:rPr lang="en-AU" dirty="0">
                <a:latin typeface="Calibri Light" panose="020F0302020204030204" pitchFamily="34" charset="0"/>
                <a:cs typeface="Calibri Light" panose="020F0302020204030204" pitchFamily="34" charset="0"/>
              </a:rPr>
              <a:t>(PCR-1) material can make a significant difference to the environment.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AU Pat App 2021203428</a:t>
            </a:r>
            <a:endParaRPr lang="en-AU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AU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AU" dirty="0">
                <a:latin typeface="Calibri Light" panose="020F0302020204030204" pitchFamily="34" charset="0"/>
                <a:cs typeface="Calibri Light" panose="020F0302020204030204" pitchFamily="34" charset="0"/>
              </a:rPr>
              <a:t>With the ability to be </a:t>
            </a:r>
            <a:r>
              <a:rPr lang="en-A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rebranded with recycled material </a:t>
            </a:r>
            <a:endParaRPr lang="en-AU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AU" dirty="0">
                <a:latin typeface="Calibri Light" panose="020F0302020204030204" pitchFamily="34" charset="0"/>
                <a:cs typeface="Calibri Light" panose="020F0302020204030204" pitchFamily="34" charset="0"/>
              </a:rPr>
              <a:t>and printed with environmentally friendly vegetable based inks, truly provides a long term circular economy. </a:t>
            </a:r>
          </a:p>
          <a:p>
            <a:pPr algn="ctr"/>
            <a:r>
              <a:rPr lang="en-GB" sz="1800" i="1" dirty="0">
                <a:effectLst/>
                <a:latin typeface="+mj-lt"/>
                <a:ea typeface="Calibri" panose="020F0502020204030204" pitchFamily="34" charset="0"/>
              </a:rPr>
              <a:t>AU Des. Appln. Nos. 202112957 </a:t>
            </a:r>
            <a:r>
              <a:rPr lang="en-AU" sz="1800" i="1" dirty="0">
                <a:solidFill>
                  <a:srgbClr val="202020"/>
                </a:solidFill>
                <a:effectLst/>
                <a:latin typeface="+mj-lt"/>
                <a:ea typeface="Calibri" panose="020F0502020204030204" pitchFamily="34" charset="0"/>
              </a:rPr>
              <a:t>&amp; 202112957</a:t>
            </a:r>
            <a:r>
              <a:rPr lang="en-AU" dirty="0">
                <a:latin typeface="+mj-lt"/>
                <a:cs typeface="Dubai Light" panose="020B0303030403030204" pitchFamily="34" charset="-78"/>
              </a:rPr>
              <a:t> </a:t>
            </a:r>
          </a:p>
          <a:p>
            <a:pPr algn="ctr"/>
            <a:endParaRPr lang="en-AU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938C1F-6A2A-4657-B293-B5DF12466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792539" cy="39725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A5ADE77-E9DD-4728-BAA8-7D88026DD41C}"/>
              </a:ext>
            </a:extLst>
          </p:cNvPr>
          <p:cNvSpPr txBox="1"/>
          <p:nvPr/>
        </p:nvSpPr>
        <p:spPr>
          <a:xfrm>
            <a:off x="3945923" y="6465632"/>
            <a:ext cx="54699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" dirty="0">
                <a:latin typeface="Century Gothic" panose="020B0502020202020204" pitchFamily="34" charset="0"/>
              </a:rPr>
              <a:t>All rights reserved to UFO Display Solutions. No part of this document or design concepts can be reproduced by any means, </a:t>
            </a:r>
          </a:p>
          <a:p>
            <a:r>
              <a:rPr lang="en-AU" sz="600" dirty="0">
                <a:latin typeface="Century Gothic" panose="020B0502020202020204" pitchFamily="34" charset="0"/>
              </a:rPr>
              <a:t>nor disclosed to any third party without the consent in writing of UFO Display Solutions.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60B1D69-9333-48AE-B89F-CBEBB9F9E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237" y="6362476"/>
            <a:ext cx="882253" cy="43338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DE13D0C8-7396-4812-AA83-0ECB07670B44}"/>
              </a:ext>
            </a:extLst>
          </p:cNvPr>
          <p:cNvSpPr txBox="1">
            <a:spLocks/>
          </p:cNvSpPr>
          <p:nvPr/>
        </p:nvSpPr>
        <p:spPr>
          <a:xfrm>
            <a:off x="5796" y="4279997"/>
            <a:ext cx="3794981" cy="72456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  <a:latin typeface="Rockwell" panose="02060603020205020403" pitchFamily="18" charset="0"/>
              </a:rPr>
              <a:t>What is a solution?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C658D2A8-C1B0-4A3A-96FF-BB86D58D4476}"/>
              </a:ext>
            </a:extLst>
          </p:cNvPr>
          <p:cNvSpPr txBox="1">
            <a:spLocks/>
          </p:cNvSpPr>
          <p:nvPr/>
        </p:nvSpPr>
        <p:spPr>
          <a:xfrm>
            <a:off x="3354" y="5445172"/>
            <a:ext cx="3799865" cy="13139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AU" sz="1800" b="1" dirty="0">
                <a:solidFill>
                  <a:schemeClr val="bg1"/>
                </a:solidFill>
                <a:latin typeface="+mj-lt"/>
              </a:rPr>
              <a:t>Post-Consumer Recycled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AU" sz="1800" b="1" dirty="0">
                <a:solidFill>
                  <a:srgbClr val="92D050"/>
                </a:solidFill>
                <a:latin typeface="+mj-lt"/>
              </a:rPr>
              <a:t>(PCR) </a:t>
            </a:r>
            <a:r>
              <a:rPr lang="en-AU" sz="1800" b="1" dirty="0">
                <a:solidFill>
                  <a:schemeClr val="bg1"/>
                </a:solidFill>
                <a:latin typeface="+mj-lt"/>
              </a:rPr>
              <a:t>HDPE</a:t>
            </a:r>
            <a:br>
              <a:rPr lang="en-US" sz="1800" b="1" dirty="0">
                <a:solidFill>
                  <a:schemeClr val="bg1"/>
                </a:solidFill>
                <a:latin typeface="+mj-lt"/>
              </a:rPr>
            </a:br>
            <a:endParaRPr lang="en-AU" sz="1800" b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420130" y="5288527"/>
            <a:ext cx="293267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930B9-7EBF-4146-8D34-A509B2D50410}" type="slidenum">
              <a:rPr lang="en-AU" smtClean="0"/>
              <a:pPr/>
              <a:t>5</a:t>
            </a:fld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F03457-4B9D-45B1-8ED9-EE92166CE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2781" y="3972559"/>
            <a:ext cx="1733550" cy="15430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1E533D-35E0-4327-940A-3DABBDCB7BD5}"/>
              </a:ext>
            </a:extLst>
          </p:cNvPr>
          <p:cNvSpPr txBox="1"/>
          <p:nvPr/>
        </p:nvSpPr>
        <p:spPr>
          <a:xfrm>
            <a:off x="7222781" y="5515609"/>
            <a:ext cx="17335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100" b="1" dirty="0">
                <a:solidFill>
                  <a:srgbClr val="10723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Proudly Australian Designed, Made using Australia material </a:t>
            </a:r>
            <a:endParaRPr lang="en-AU" sz="1100" b="1" dirty="0">
              <a:solidFill>
                <a:srgbClr val="1072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13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72DFFC45-0168-471C-B8F4-36E95061520C}"/>
              </a:ext>
            </a:extLst>
          </p:cNvPr>
          <p:cNvSpPr txBox="1"/>
          <p:nvPr/>
        </p:nvSpPr>
        <p:spPr>
          <a:xfrm>
            <a:off x="4314094" y="4239878"/>
            <a:ext cx="37064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Post-Consumer Recycled (PCR) HDPE</a:t>
            </a:r>
            <a:endParaRPr lang="en-AU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sheets are made from 100% Post Consumer Plastic waste. </a:t>
            </a:r>
          </a:p>
        </p:txBody>
      </p:sp>
      <p:pic>
        <p:nvPicPr>
          <p:cNvPr id="26" name="Picture 2" descr="Rethink Your Waste. In the last home game of the normal AFL… | by Mike  Hosey | Medium">
            <a:extLst>
              <a:ext uri="{FF2B5EF4-FFF2-40B4-BE49-F238E27FC236}">
                <a16:creationId xmlns:a16="http://schemas.microsoft.com/office/drawing/2014/main" id="{C10E6AB9-22EB-4A70-BA7B-47677504B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095" y="1533292"/>
            <a:ext cx="3706439" cy="244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6B85FCE-7FD1-44DA-A168-14F2CACB36B2}"/>
              </a:ext>
            </a:extLst>
          </p:cNvPr>
          <p:cNvSpPr txBox="1"/>
          <p:nvPr/>
        </p:nvSpPr>
        <p:spPr>
          <a:xfrm>
            <a:off x="8216295" y="4239878"/>
            <a:ext cx="355731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(PCR) Raw compound </a:t>
            </a:r>
            <a:endParaRPr lang="en-AU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The waste materials go through a </a:t>
            </a:r>
          </a:p>
          <a:p>
            <a:pPr algn="ctr"/>
            <a:r>
              <a:rPr lang="en-AU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sorting and Cleaning process and are then heated and formed </a:t>
            </a:r>
          </a:p>
          <a:p>
            <a:pPr algn="ctr"/>
            <a:r>
              <a:rPr lang="en-AU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into flat panels.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68C4C3D-D8B7-400D-B8A9-6B4559B1E7B8}"/>
              </a:ext>
            </a:extLst>
          </p:cNvPr>
          <p:cNvSpPr txBox="1"/>
          <p:nvPr/>
        </p:nvSpPr>
        <p:spPr>
          <a:xfrm>
            <a:off x="425905" y="4239878"/>
            <a:ext cx="36924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Collections from Australian homes</a:t>
            </a:r>
          </a:p>
          <a:p>
            <a:pPr algn="ctr"/>
            <a:r>
              <a:rPr lang="en-AU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0" i="0" dirty="0">
                <a:effectLst/>
                <a:latin typeface="+mj-lt"/>
              </a:rPr>
              <a:t>In 2017-18, we used some 3.4 million </a:t>
            </a:r>
            <a:r>
              <a:rPr lang="en-US" i="0" dirty="0">
                <a:effectLst/>
                <a:latin typeface="+mj-lt"/>
              </a:rPr>
              <a:t>tonnes of plastics in Australia. Just </a:t>
            </a:r>
            <a:r>
              <a:rPr lang="en-US" b="0" i="0" dirty="0">
                <a:effectLst/>
                <a:latin typeface="+mj-lt"/>
              </a:rPr>
              <a:t>9.4% - 320,000 tonnes - was </a:t>
            </a:r>
            <a:r>
              <a:rPr lang="en-US" b="1" i="0" dirty="0">
                <a:effectLst/>
                <a:latin typeface="+mj-lt"/>
              </a:rPr>
              <a:t>recycled</a:t>
            </a:r>
            <a:r>
              <a:rPr lang="en-US" i="0" dirty="0">
                <a:effectLst/>
                <a:latin typeface="+mj-lt"/>
              </a:rPr>
              <a:t>.</a:t>
            </a:r>
            <a:r>
              <a:rPr lang="en-US" b="0" i="0" dirty="0">
                <a:effectLst/>
                <a:latin typeface="+mj-lt"/>
              </a:rPr>
              <a:t> </a:t>
            </a:r>
          </a:p>
        </p:txBody>
      </p:sp>
      <p:pic>
        <p:nvPicPr>
          <p:cNvPr id="2050" name="Picture 2" descr="The eight most common mistakes householders make with recycling - ABC News">
            <a:extLst>
              <a:ext uri="{FF2B5EF4-FFF2-40B4-BE49-F238E27FC236}">
                <a16:creationId xmlns:a16="http://schemas.microsoft.com/office/drawing/2014/main" id="{34CE7021-CC48-4525-BF4A-2549150BB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92" y="1533293"/>
            <a:ext cx="3706439" cy="2447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BA86F7-E9CC-4AB9-A8E3-2BBAAF402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6299" y="1533292"/>
            <a:ext cx="3543300" cy="244723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BAB9ABF-7E72-436E-A7C7-784276D017A4}"/>
              </a:ext>
            </a:extLst>
          </p:cNvPr>
          <p:cNvSpPr txBox="1">
            <a:spLocks/>
          </p:cNvSpPr>
          <p:nvPr/>
        </p:nvSpPr>
        <p:spPr>
          <a:xfrm>
            <a:off x="313944" y="342747"/>
            <a:ext cx="11680348" cy="432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latin typeface="Rockwell" panose="02060603020205020403" pitchFamily="18" charset="0"/>
              </a:rPr>
              <a:t>Introducing Post-Consumer Recycled </a:t>
            </a:r>
            <a:r>
              <a:rPr lang="en-US" sz="3600" b="1" dirty="0">
                <a:solidFill>
                  <a:srgbClr val="92D050"/>
                </a:solidFill>
                <a:latin typeface="Rockwell" panose="02060603020205020403" pitchFamily="18" charset="0"/>
              </a:rPr>
              <a:t>(PCR)</a:t>
            </a:r>
            <a:r>
              <a:rPr lang="en-US" sz="3600" b="1" dirty="0">
                <a:latin typeface="Rockwell" panose="02060603020205020403" pitchFamily="18" charset="0"/>
              </a:rPr>
              <a:t> HDPE</a:t>
            </a:r>
            <a:endParaRPr lang="en-AU" sz="3600" b="1" dirty="0">
              <a:latin typeface="Rockwell" panose="02060603020205020403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60B1D69-9333-48AE-B89F-CBEBB9F9E4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237" y="6362476"/>
            <a:ext cx="882253" cy="43338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A5ADE77-E9DD-4728-BAA8-7D88026DD41C}"/>
              </a:ext>
            </a:extLst>
          </p:cNvPr>
          <p:cNvSpPr txBox="1"/>
          <p:nvPr/>
        </p:nvSpPr>
        <p:spPr>
          <a:xfrm>
            <a:off x="369689" y="6465632"/>
            <a:ext cx="7508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" dirty="0">
                <a:latin typeface="Century Gothic" panose="020B0502020202020204" pitchFamily="34" charset="0"/>
              </a:rPr>
              <a:t>All rights reserved to UFO Display Solutions. No part of this document or design concepts can be reproduced by any means, </a:t>
            </a:r>
          </a:p>
          <a:p>
            <a:r>
              <a:rPr lang="en-AU" sz="600" dirty="0">
                <a:latin typeface="Century Gothic" panose="020B0502020202020204" pitchFamily="34" charset="0"/>
              </a:rPr>
              <a:t>nor disclosed to any third party without the consent in writing of UFO Display Solutions.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930B9-7EBF-4146-8D34-A509B2D50410}" type="slidenum">
              <a:rPr lang="en-AU" smtClean="0"/>
              <a:pPr/>
              <a:t>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11355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5" t="7880" r="29099" b="6066"/>
          <a:stretch/>
        </p:blipFill>
        <p:spPr>
          <a:xfrm>
            <a:off x="8423564" y="743250"/>
            <a:ext cx="3387531" cy="555676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8694264-0B1B-473B-B790-614404A37C33}"/>
              </a:ext>
            </a:extLst>
          </p:cNvPr>
          <p:cNvSpPr txBox="1"/>
          <p:nvPr/>
        </p:nvSpPr>
        <p:spPr>
          <a:xfrm>
            <a:off x="181769" y="875758"/>
            <a:ext cx="5230490" cy="5427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AU" dirty="0">
                <a:latin typeface="+mj-lt"/>
                <a:cs typeface="Dubai Light" panose="020B0303030403030204" pitchFamily="34" charset="-78"/>
              </a:rPr>
              <a:t>Australian Design &amp; Manufactured 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AU" dirty="0">
                <a:latin typeface="+mj-lt"/>
                <a:cs typeface="Dubai Light" panose="020B0303030403030204" pitchFamily="34" charset="-78"/>
              </a:rPr>
              <a:t>Made from 100% Australian </a:t>
            </a:r>
            <a:r>
              <a:rPr lang="en-AU" dirty="0">
                <a:latin typeface="+mj-lt"/>
              </a:rPr>
              <a:t>Post-Consumer Recycled </a:t>
            </a:r>
            <a:r>
              <a:rPr lang="en-AU" dirty="0">
                <a:latin typeface="+mj-lt"/>
                <a:cs typeface="Dubai Light" panose="020B0303030403030204" pitchFamily="34" charset="-78"/>
              </a:rPr>
              <a:t>material PCR 1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AU" dirty="0">
                <a:latin typeface="+mj-lt"/>
                <a:cs typeface="Dubai Light" panose="020B0303030403030204" pitchFamily="34" charset="-78"/>
              </a:rPr>
              <a:t>Supplied &amp; store as a flat pack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AU" dirty="0">
                <a:latin typeface="+mj-lt"/>
                <a:cs typeface="Dubai Light" panose="020B0303030403030204" pitchFamily="34" charset="-78"/>
              </a:rPr>
              <a:t>Customised footprint to meet your requirements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AU" dirty="0">
                <a:latin typeface="+mj-lt"/>
                <a:cs typeface="Dubai Light" panose="020B0303030403030204" pitchFamily="34" charset="-78"/>
              </a:rPr>
              <a:t>Shelf adjustability with our unique construction method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AU" dirty="0">
                <a:latin typeface="+mj-lt"/>
                <a:cs typeface="Dubai Light" panose="020B0303030403030204" pitchFamily="34" charset="-78"/>
              </a:rPr>
              <a:t>PCR 1 is extremely strong and robust with the ability to hold excessive weight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AU" dirty="0">
                <a:latin typeface="+mj-lt"/>
                <a:cs typeface="Dubai Light" panose="020B0303030403030204" pitchFamily="34" charset="-78"/>
              </a:rPr>
              <a:t>Easily relocatable </a:t>
            </a:r>
            <a:endParaRPr lang="en-AU" dirty="0">
              <a:latin typeface="+mj-lt"/>
            </a:endParaRP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AU" dirty="0">
                <a:latin typeface="+mj-lt"/>
                <a:cs typeface="Dubai Light" panose="020B0303030403030204" pitchFamily="34" charset="-78"/>
              </a:rPr>
              <a:t>Ease of assembly no tools required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AU" dirty="0">
                <a:latin typeface="+mj-lt"/>
                <a:cs typeface="Dubai Light" panose="020B0303030403030204" pitchFamily="34" charset="-78"/>
              </a:rPr>
              <a:t>Water resistant and easily maintained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AU" dirty="0">
                <a:latin typeface="+mj-lt"/>
                <a:cs typeface="Dubai Light" panose="020B0303030403030204" pitchFamily="34" charset="-78"/>
              </a:rPr>
              <a:t>Enviro OFD and  (DUK) is 100% recyclable</a:t>
            </a:r>
          </a:p>
          <a:p>
            <a:pPr>
              <a:spcBef>
                <a:spcPts val="800"/>
              </a:spcBef>
            </a:pPr>
            <a:endParaRPr lang="en-AU" sz="1000" dirty="0">
              <a:latin typeface="+mj-lt"/>
              <a:cs typeface="Dubai Light" panose="020B0303030403030204" pitchFamily="34" charset="-7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+mj-lt"/>
                <a:cs typeface="Dubai Light" panose="020B0303030403030204" pitchFamily="34" charset="-78"/>
              </a:rPr>
              <a:t>Prolonged life expectancy compared to standard  carboard OFD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DF766EDE-3DD8-4A3E-8E82-D6CC07D5382C}"/>
              </a:ext>
            </a:extLst>
          </p:cNvPr>
          <p:cNvSpPr txBox="1">
            <a:spLocks/>
          </p:cNvSpPr>
          <p:nvPr/>
        </p:nvSpPr>
        <p:spPr>
          <a:xfrm>
            <a:off x="0" y="579069"/>
            <a:ext cx="5036234" cy="432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AU" sz="3600" dirty="0">
              <a:solidFill>
                <a:schemeClr val="tx1">
                  <a:lumMod val="65000"/>
                  <a:lumOff val="35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BAB9ABF-7E72-436E-A7C7-784276D017A4}"/>
              </a:ext>
            </a:extLst>
          </p:cNvPr>
          <p:cNvSpPr txBox="1">
            <a:spLocks/>
          </p:cNvSpPr>
          <p:nvPr/>
        </p:nvSpPr>
        <p:spPr>
          <a:xfrm>
            <a:off x="313944" y="342747"/>
            <a:ext cx="6292801" cy="432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latin typeface="Rockwell" panose="02060603020205020403" pitchFamily="18" charset="0"/>
              </a:rPr>
              <a:t>Enviro OFD Naked </a:t>
            </a:r>
            <a:endParaRPr lang="en-AU" sz="3600" b="1" dirty="0">
              <a:latin typeface="Rockwell" panose="02060603020205020403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60B1D69-9333-48AE-B89F-CBEBB9F9E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237" y="6362476"/>
            <a:ext cx="882253" cy="43338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A5ADE77-E9DD-4728-BAA8-7D88026DD41C}"/>
              </a:ext>
            </a:extLst>
          </p:cNvPr>
          <p:cNvSpPr txBox="1"/>
          <p:nvPr/>
        </p:nvSpPr>
        <p:spPr>
          <a:xfrm>
            <a:off x="369689" y="6465632"/>
            <a:ext cx="7508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" dirty="0">
                <a:latin typeface="Century Gothic" panose="020B0502020202020204" pitchFamily="34" charset="0"/>
              </a:rPr>
              <a:t>All rights reserved to UFO Display Solutions. No part of this document or design concepts can be reproduced by any means, </a:t>
            </a:r>
          </a:p>
          <a:p>
            <a:r>
              <a:rPr lang="en-AU" sz="600" dirty="0">
                <a:latin typeface="Century Gothic" panose="020B0502020202020204" pitchFamily="34" charset="0"/>
              </a:rPr>
              <a:t>nor disclosed to any third party without the consent in writing of UFO Display Solutions.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930B9-7EBF-4146-8D34-A509B2D50410}" type="slidenum">
              <a:rPr lang="en-AU" smtClean="0"/>
              <a:pPr/>
              <a:t>7</a:t>
            </a:fld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B5249C-C5AF-4C5F-A336-7FB15CC89CEB}"/>
              </a:ext>
            </a:extLst>
          </p:cNvPr>
          <p:cNvSpPr txBox="1"/>
          <p:nvPr/>
        </p:nvSpPr>
        <p:spPr>
          <a:xfrm>
            <a:off x="7209326" y="6104977"/>
            <a:ext cx="2398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latin typeface="+mj-lt"/>
                <a:ea typeface="Calibri" panose="020F0502020204030204" pitchFamily="34" charset="0"/>
              </a:rPr>
              <a:t>AU Pat App 2021203428</a:t>
            </a:r>
            <a:r>
              <a:rPr lang="en-US" b="1" i="1" u="sng" dirty="0">
                <a:latin typeface="+mj-lt"/>
              </a:rPr>
              <a:t> </a:t>
            </a:r>
          </a:p>
          <a:p>
            <a:endParaRPr lang="en-AU" dirty="0"/>
          </a:p>
        </p:txBody>
      </p:sp>
      <p:pic>
        <p:nvPicPr>
          <p:cNvPr id="11" name="Picture 10" descr="A picture containing text, container, shelf, box&#10;&#10;Description automatically generated">
            <a:extLst>
              <a:ext uri="{FF2B5EF4-FFF2-40B4-BE49-F238E27FC236}">
                <a16:creationId xmlns:a16="http://schemas.microsoft.com/office/drawing/2014/main" id="{AAAE1653-3FAC-4BD7-A312-9A4B44C6D4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213" y="1011069"/>
            <a:ext cx="2768352" cy="519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457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9" r="21229" b="17661"/>
          <a:stretch/>
        </p:blipFill>
        <p:spPr>
          <a:xfrm>
            <a:off x="8106949" y="397630"/>
            <a:ext cx="3933222" cy="53194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1" r="32179" b="8353"/>
          <a:stretch/>
        </p:blipFill>
        <p:spPr>
          <a:xfrm>
            <a:off x="3042514" y="398106"/>
            <a:ext cx="2335865" cy="53519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4959" b="8211"/>
          <a:stretch/>
        </p:blipFill>
        <p:spPr>
          <a:xfrm>
            <a:off x="527270" y="398107"/>
            <a:ext cx="2198857" cy="5360142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DF766EDE-3DD8-4A3E-8E82-D6CC07D5382C}"/>
              </a:ext>
            </a:extLst>
          </p:cNvPr>
          <p:cNvSpPr txBox="1">
            <a:spLocks/>
          </p:cNvSpPr>
          <p:nvPr/>
        </p:nvSpPr>
        <p:spPr>
          <a:xfrm>
            <a:off x="0" y="579069"/>
            <a:ext cx="5036234" cy="432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AU" sz="3600" dirty="0">
              <a:solidFill>
                <a:schemeClr val="tx1">
                  <a:lumMod val="65000"/>
                  <a:lumOff val="35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BAB9ABF-7E72-436E-A7C7-784276D017A4}"/>
              </a:ext>
            </a:extLst>
          </p:cNvPr>
          <p:cNvSpPr txBox="1">
            <a:spLocks/>
          </p:cNvSpPr>
          <p:nvPr/>
        </p:nvSpPr>
        <p:spPr>
          <a:xfrm>
            <a:off x="313944" y="342747"/>
            <a:ext cx="6292801" cy="432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latin typeface="Rockwell" panose="02060603020205020403" pitchFamily="18" charset="0"/>
              </a:rPr>
              <a:t>Enviro OFD</a:t>
            </a:r>
            <a:endParaRPr lang="en-AU" sz="3600" b="1" dirty="0">
              <a:latin typeface="Rockwell" panose="02060603020205020403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60B1D69-9333-48AE-B89F-CBEBB9F9E4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237" y="6362476"/>
            <a:ext cx="882253" cy="43338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A5ADE77-E9DD-4728-BAA8-7D88026DD41C}"/>
              </a:ext>
            </a:extLst>
          </p:cNvPr>
          <p:cNvSpPr txBox="1"/>
          <p:nvPr/>
        </p:nvSpPr>
        <p:spPr>
          <a:xfrm>
            <a:off x="369689" y="6465632"/>
            <a:ext cx="7508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" dirty="0">
                <a:latin typeface="Century Gothic" panose="020B0502020202020204" pitchFamily="34" charset="0"/>
              </a:rPr>
              <a:t>All rights reserved to UFO Display Solutions. No part of this document or design concepts can be reproduced by any means, </a:t>
            </a:r>
          </a:p>
          <a:p>
            <a:r>
              <a:rPr lang="en-AU" sz="600" dirty="0">
                <a:latin typeface="Century Gothic" panose="020B0502020202020204" pitchFamily="34" charset="0"/>
              </a:rPr>
              <a:t>nor disclosed to any third party without the consent in writing of UFO Display Solutions.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930B9-7EBF-4146-8D34-A509B2D50410}" type="slidenum">
              <a:rPr lang="en-AU" smtClean="0"/>
              <a:pPr/>
              <a:t>8</a:t>
            </a:fld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7" r="33420" b="8301"/>
          <a:stretch/>
        </p:blipFill>
        <p:spPr>
          <a:xfrm>
            <a:off x="5442095" y="397630"/>
            <a:ext cx="2663937" cy="5344143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5BBE306-77CC-488A-A6A9-0E196B649C10}"/>
              </a:ext>
            </a:extLst>
          </p:cNvPr>
          <p:cNvSpPr txBox="1">
            <a:spLocks/>
          </p:cNvSpPr>
          <p:nvPr/>
        </p:nvSpPr>
        <p:spPr>
          <a:xfrm>
            <a:off x="463554" y="5763681"/>
            <a:ext cx="2131610" cy="7130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1800" b="1" u="sng" dirty="0">
                <a:solidFill>
                  <a:schemeClr val="tx1"/>
                </a:solidFill>
                <a:latin typeface="+mj-lt"/>
                <a:cs typeface="Dubai Light" panose="020B0303030403030204" pitchFamily="34" charset="-78"/>
              </a:rPr>
              <a:t>Standard OFD</a:t>
            </a:r>
          </a:p>
          <a:p>
            <a:pPr algn="ctr"/>
            <a:r>
              <a:rPr lang="en-AU" dirty="0">
                <a:solidFill>
                  <a:schemeClr val="tx1"/>
                </a:solidFill>
                <a:latin typeface="+mj-lt"/>
              </a:rPr>
              <a:t>500Wx400Dx1400 </a:t>
            </a:r>
          </a:p>
          <a:p>
            <a:pPr algn="ctr"/>
            <a:r>
              <a:rPr lang="en-AU" dirty="0">
                <a:solidFill>
                  <a:schemeClr val="tx1"/>
                </a:solidFill>
                <a:latin typeface="+mj-lt"/>
              </a:rPr>
              <a:t>(header included)</a:t>
            </a:r>
            <a:endParaRPr lang="en-AU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5BBE306-77CC-488A-A6A9-0E196B649C10}"/>
              </a:ext>
            </a:extLst>
          </p:cNvPr>
          <p:cNvSpPr txBox="1">
            <a:spLocks/>
          </p:cNvSpPr>
          <p:nvPr/>
        </p:nvSpPr>
        <p:spPr>
          <a:xfrm>
            <a:off x="3160443" y="5763681"/>
            <a:ext cx="2131610" cy="7130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1800" b="1" u="sng" dirty="0">
                <a:solidFill>
                  <a:schemeClr val="tx1"/>
                </a:solidFill>
                <a:latin typeface="+mj-lt"/>
                <a:cs typeface="Dubai Light" panose="020B0303030403030204" pitchFamily="34" charset="-78"/>
              </a:rPr>
              <a:t>Skinny OFD</a:t>
            </a:r>
          </a:p>
          <a:p>
            <a:pPr algn="ctr"/>
            <a:r>
              <a:rPr lang="en-AU" dirty="0">
                <a:solidFill>
                  <a:schemeClr val="tx1"/>
                </a:solidFill>
                <a:latin typeface="+mj-lt"/>
              </a:rPr>
              <a:t>600Wx200Dx1370H </a:t>
            </a:r>
          </a:p>
          <a:p>
            <a:pPr algn="ctr"/>
            <a:r>
              <a:rPr lang="en-AU" dirty="0">
                <a:solidFill>
                  <a:schemeClr val="tx1"/>
                </a:solidFill>
                <a:latin typeface="+mj-lt"/>
              </a:rPr>
              <a:t>(header included)</a:t>
            </a:r>
            <a:endParaRPr lang="en-AU" sz="11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C5BBE306-77CC-488A-A6A9-0E196B649C10}"/>
              </a:ext>
            </a:extLst>
          </p:cNvPr>
          <p:cNvSpPr txBox="1">
            <a:spLocks/>
          </p:cNvSpPr>
          <p:nvPr/>
        </p:nvSpPr>
        <p:spPr>
          <a:xfrm>
            <a:off x="6409038" y="5763681"/>
            <a:ext cx="4366054" cy="7130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1800" b="1" u="sng" dirty="0">
                <a:solidFill>
                  <a:schemeClr val="tx1"/>
                </a:solidFill>
                <a:latin typeface="+mj-lt"/>
                <a:cs typeface="Dubai Light" panose="020B0303030403030204" pitchFamily="34" charset="-78"/>
              </a:rPr>
              <a:t>Dump Bins Options</a:t>
            </a:r>
          </a:p>
          <a:p>
            <a:pPr algn="ctr"/>
            <a:r>
              <a:rPr lang="en-AU" dirty="0">
                <a:solidFill>
                  <a:schemeClr val="tx1"/>
                </a:solidFill>
                <a:latin typeface="+mj-lt"/>
              </a:rPr>
              <a:t>650Wx430Dx1240H (header included)</a:t>
            </a:r>
            <a:endParaRPr lang="en-AU" sz="1600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en-AU" dirty="0">
                <a:solidFill>
                  <a:schemeClr val="tx1"/>
                </a:solidFill>
                <a:latin typeface="+mj-lt"/>
              </a:rPr>
              <a:t>800Wx340Dx800-1000H</a:t>
            </a:r>
          </a:p>
        </p:txBody>
      </p:sp>
    </p:spTree>
    <p:extLst>
      <p:ext uri="{BB962C8B-B14F-4D97-AF65-F5344CB8AC3E}">
        <p14:creationId xmlns:p14="http://schemas.microsoft.com/office/powerpoint/2010/main" val="3728267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96232" y="867807"/>
            <a:ext cx="10754811" cy="6277159"/>
            <a:chOff x="2047957" y="939567"/>
            <a:chExt cx="9020798" cy="5131366"/>
          </a:xfrm>
        </p:grpSpPr>
        <p:pic>
          <p:nvPicPr>
            <p:cNvPr id="31" name="Picture 3" descr="F:\Trabajos\Envato\Graphic River\Duckson\Elements\laptop.png">
              <a:extLst>
                <a:ext uri="{FF2B5EF4-FFF2-40B4-BE49-F238E27FC236}">
                  <a16:creationId xmlns:a16="http://schemas.microsoft.com/office/drawing/2014/main" id="{731960AC-C890-42E1-9F41-09819DAFBF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7957" y="939567"/>
              <a:ext cx="9020798" cy="5131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3822357" y="1400432"/>
              <a:ext cx="414082" cy="3492844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868410" y="1400432"/>
              <a:ext cx="425944" cy="3492843"/>
            </a:xfrm>
            <a:prstGeom prst="rect">
              <a:avLst/>
            </a:prstGeom>
            <a:solidFill>
              <a:srgbClr val="A2A2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</p:grpSp>
      <p:pic>
        <p:nvPicPr>
          <p:cNvPr id="2" name="Enviro OFD_Assembly [Lowest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2789" r="12616"/>
          <a:stretch/>
        </p:blipFill>
        <p:spPr>
          <a:xfrm>
            <a:off x="3405392" y="1431578"/>
            <a:ext cx="5522346" cy="4272767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DF766EDE-3DD8-4A3E-8E82-D6CC07D5382C}"/>
              </a:ext>
            </a:extLst>
          </p:cNvPr>
          <p:cNvSpPr txBox="1">
            <a:spLocks/>
          </p:cNvSpPr>
          <p:nvPr/>
        </p:nvSpPr>
        <p:spPr>
          <a:xfrm>
            <a:off x="0" y="579069"/>
            <a:ext cx="5036234" cy="432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AU" sz="3600" dirty="0">
              <a:solidFill>
                <a:schemeClr val="tx1">
                  <a:lumMod val="65000"/>
                  <a:lumOff val="35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BAB9ABF-7E72-436E-A7C7-784276D017A4}"/>
              </a:ext>
            </a:extLst>
          </p:cNvPr>
          <p:cNvSpPr txBox="1">
            <a:spLocks/>
          </p:cNvSpPr>
          <p:nvPr/>
        </p:nvSpPr>
        <p:spPr>
          <a:xfrm>
            <a:off x="313944" y="342747"/>
            <a:ext cx="10208690" cy="432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latin typeface="Rockwell" panose="02060603020205020403" pitchFamily="18" charset="0"/>
              </a:rPr>
              <a:t>Enviro OFD Assembly Animation</a:t>
            </a:r>
            <a:endParaRPr lang="en-AU" sz="3600" b="1" dirty="0">
              <a:latin typeface="Rockwell" panose="02060603020205020403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60B1D69-9333-48AE-B89F-CBEBB9F9E4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237" y="6362476"/>
            <a:ext cx="882253" cy="43338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A5ADE77-E9DD-4728-BAA8-7D88026DD41C}"/>
              </a:ext>
            </a:extLst>
          </p:cNvPr>
          <p:cNvSpPr txBox="1"/>
          <p:nvPr/>
        </p:nvSpPr>
        <p:spPr>
          <a:xfrm>
            <a:off x="369689" y="6465632"/>
            <a:ext cx="7508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" dirty="0">
                <a:latin typeface="Century Gothic" panose="020B0502020202020204" pitchFamily="34" charset="0"/>
              </a:rPr>
              <a:t>All rights reserved to UFO Display Solutions. No part of this document or design concepts can be reproduced by any means, </a:t>
            </a:r>
          </a:p>
          <a:p>
            <a:r>
              <a:rPr lang="en-AU" sz="600" dirty="0">
                <a:latin typeface="Century Gothic" panose="020B0502020202020204" pitchFamily="34" charset="0"/>
              </a:rPr>
              <a:t>nor disclosed to any third party without the consent in writing of UFO Display Solutions.</a:t>
            </a:r>
          </a:p>
        </p:txBody>
      </p:sp>
      <p:sp>
        <p:nvSpPr>
          <p:cNvPr id="32" name="Content Placeholder 7">
            <a:extLst>
              <a:ext uri="{FF2B5EF4-FFF2-40B4-BE49-F238E27FC236}">
                <a16:creationId xmlns:a16="http://schemas.microsoft.com/office/drawing/2014/main" id="{06745DB4-1734-495D-98F7-1D98FD5F1B61}"/>
              </a:ext>
            </a:extLst>
          </p:cNvPr>
          <p:cNvSpPr txBox="1">
            <a:spLocks/>
          </p:cNvSpPr>
          <p:nvPr/>
        </p:nvSpPr>
        <p:spPr>
          <a:xfrm>
            <a:off x="140676" y="624010"/>
            <a:ext cx="2743201" cy="487594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b="1" i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AU Pat App 2021203428</a:t>
            </a:r>
            <a:r>
              <a:rPr lang="en-US" b="1" i="1" u="sng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930B9-7EBF-4146-8D34-A509B2D50410}" type="slidenum">
              <a:rPr lang="en-AU" smtClean="0"/>
              <a:pPr/>
              <a:t>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6061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967</Words>
  <Application>Microsoft Office PowerPoint</Application>
  <PresentationFormat>Widescreen</PresentationFormat>
  <Paragraphs>122</Paragraphs>
  <Slides>12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Century Gothic</vt:lpstr>
      <vt:lpstr>Rockwell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Vaughan</dc:creator>
  <cp:lastModifiedBy>Steve Vaughan</cp:lastModifiedBy>
  <cp:revision>1</cp:revision>
  <dcterms:created xsi:type="dcterms:W3CDTF">2021-08-02T01:51:48Z</dcterms:created>
  <dcterms:modified xsi:type="dcterms:W3CDTF">2021-08-02T01:52:54Z</dcterms:modified>
</cp:coreProperties>
</file>